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handoutMasterIdLst>
    <p:handoutMasterId r:id="rId27"/>
  </p:handoutMasterIdLst>
  <p:sldIdLst>
    <p:sldId id="256" r:id="rId2"/>
    <p:sldId id="981" r:id="rId3"/>
    <p:sldId id="1031" r:id="rId4"/>
    <p:sldId id="957" r:id="rId5"/>
    <p:sldId id="958" r:id="rId6"/>
    <p:sldId id="959" r:id="rId7"/>
    <p:sldId id="960" r:id="rId8"/>
    <p:sldId id="961" r:id="rId9"/>
    <p:sldId id="963" r:id="rId10"/>
    <p:sldId id="964" r:id="rId11"/>
    <p:sldId id="1030" r:id="rId12"/>
    <p:sldId id="1032" r:id="rId13"/>
    <p:sldId id="1033" r:id="rId14"/>
    <p:sldId id="1034" r:id="rId15"/>
    <p:sldId id="259" r:id="rId16"/>
    <p:sldId id="974" r:id="rId17"/>
    <p:sldId id="970" r:id="rId18"/>
    <p:sldId id="971" r:id="rId19"/>
    <p:sldId id="972" r:id="rId20"/>
    <p:sldId id="975" r:id="rId21"/>
    <p:sldId id="976" r:id="rId22"/>
    <p:sldId id="1035" r:id="rId23"/>
    <p:sldId id="968" r:id="rId24"/>
    <p:sldId id="261" r:id="rId25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28"/>
    </p:embeddedFont>
    <p:embeddedFont>
      <p:font typeface="Cambria Math" panose="02040503050406030204" pitchFamily="18" charset="0"/>
      <p:regular r:id="rId29"/>
    </p:embeddedFont>
    <p:embeddedFont>
      <p:font typeface="CMU Typewriter Text" panose="02000609000000000000" pitchFamily="49" charset="0"/>
      <p:regular r:id="rId30"/>
      <p:bold r:id="rId31"/>
      <p:italic r:id="rId32"/>
      <p:bold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Merriweather" pitchFamily="2" charset="77"/>
      <p:regular r:id="rId38"/>
      <p:bold r:id="rId39"/>
      <p:italic r:id="rId40"/>
      <p:boldItalic r:id="rId41"/>
    </p:embeddedFont>
    <p:embeddedFont>
      <p:font typeface="Proxima Nova" panose="02000506030000020004" pitchFamily="2" charset="0"/>
      <p:regular r:id="rId42"/>
      <p:bold r:id="rId43"/>
      <p:italic r:id="rId44"/>
      <p:boldItalic r:id="rId45"/>
    </p:embeddedFont>
    <p:embeddedFont>
      <p:font typeface="Tahoma" panose="020B0604030504040204" pitchFamily="3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5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arry:Dropbox:Teaching:Old:IE%20412%20F09:Lecture%20Notes:Chapter4:bullwhip%20chart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253007140956906E-2"/>
          <c:y val="0.11330069700470199"/>
          <c:w val="0.61425006155997297"/>
          <c:h val="0.75369594094432102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consumption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val>
            <c:numRef>
              <c:f>Sheet1!$B$3:$B$53</c:f>
              <c:numCache>
                <c:formatCode>General</c:formatCode>
                <c:ptCount val="51"/>
                <c:pt idx="0">
                  <c:v>5</c:v>
                </c:pt>
                <c:pt idx="1">
                  <c:v>4.9897325030663584</c:v>
                </c:pt>
                <c:pt idx="2">
                  <c:v>5.0131632537300943</c:v>
                </c:pt>
                <c:pt idx="3">
                  <c:v>5.0106353176823184</c:v>
                </c:pt>
                <c:pt idx="4">
                  <c:v>5.0095282244846269</c:v>
                </c:pt>
                <c:pt idx="5">
                  <c:v>5.020430985123526</c:v>
                </c:pt>
                <c:pt idx="6">
                  <c:v>5.003279017433937</c:v>
                </c:pt>
                <c:pt idx="7">
                  <c:v>4.9998850501032681</c:v>
                </c:pt>
                <c:pt idx="8">
                  <c:v>5.000143255878835</c:v>
                </c:pt>
                <c:pt idx="9">
                  <c:v>4.9966067266353962</c:v>
                </c:pt>
                <c:pt idx="10">
                  <c:v>4.975928511104299</c:v>
                </c:pt>
                <c:pt idx="11">
                  <c:v>4.9678638436897469</c:v>
                </c:pt>
                <c:pt idx="12">
                  <c:v>4.9920233228951361</c:v>
                </c:pt>
                <c:pt idx="13">
                  <c:v>5.0076655644752437</c:v>
                </c:pt>
                <c:pt idx="14">
                  <c:v>4.9861244500231523</c:v>
                </c:pt>
                <c:pt idx="15">
                  <c:v>4.9653053517887766</c:v>
                </c:pt>
                <c:pt idx="16">
                  <c:v>4.9426759533061153</c:v>
                </c:pt>
                <c:pt idx="17">
                  <c:v>4.9568491418625262</c:v>
                </c:pt>
                <c:pt idx="18">
                  <c:v>4.9764804501271529</c:v>
                </c:pt>
                <c:pt idx="19">
                  <c:v>4.9645554171074613</c:v>
                </c:pt>
                <c:pt idx="20">
                  <c:v>4.9559284912517798</c:v>
                </c:pt>
                <c:pt idx="21">
                  <c:v>4.9367299439063279</c:v>
                </c:pt>
                <c:pt idx="22">
                  <c:v>4.9218473635731099</c:v>
                </c:pt>
                <c:pt idx="23">
                  <c:v>4.8977377959708877</c:v>
                </c:pt>
                <c:pt idx="24">
                  <c:v>4.9180522287988939</c:v>
                </c:pt>
                <c:pt idx="25">
                  <c:v>4.9025454149247203</c:v>
                </c:pt>
                <c:pt idx="26">
                  <c:v>4.8834768466460279</c:v>
                </c:pt>
                <c:pt idx="27">
                  <c:v>4.8986039668781709</c:v>
                </c:pt>
                <c:pt idx="28">
                  <c:v>4.9170631998334571</c:v>
                </c:pt>
                <c:pt idx="29">
                  <c:v>4.9182136311971822</c:v>
                </c:pt>
                <c:pt idx="30">
                  <c:v>4.9177456674128406</c:v>
                </c:pt>
                <c:pt idx="31">
                  <c:v>4.9062066297569737</c:v>
                </c:pt>
                <c:pt idx="32">
                  <c:v>4.8965931233265403</c:v>
                </c:pt>
                <c:pt idx="33">
                  <c:v>4.88814674865674</c:v>
                </c:pt>
                <c:pt idx="34">
                  <c:v>4.89492473719167</c:v>
                </c:pt>
                <c:pt idx="35">
                  <c:v>4.8953219459364137</c:v>
                </c:pt>
                <c:pt idx="36">
                  <c:v>4.8907131619314796</c:v>
                </c:pt>
                <c:pt idx="37">
                  <c:v>4.8709839588348887</c:v>
                </c:pt>
                <c:pt idx="38">
                  <c:v>4.8907909948801729</c:v>
                </c:pt>
                <c:pt idx="39">
                  <c:v>4.8788379759054639</c:v>
                </c:pt>
                <c:pt idx="40">
                  <c:v>4.8775611923741762</c:v>
                </c:pt>
                <c:pt idx="41">
                  <c:v>4.8871915106698074</c:v>
                </c:pt>
                <c:pt idx="42">
                  <c:v>4.9009707279785797</c:v>
                </c:pt>
                <c:pt idx="43">
                  <c:v>4.9106862576520642</c:v>
                </c:pt>
                <c:pt idx="44">
                  <c:v>4.9153694470551406</c:v>
                </c:pt>
                <c:pt idx="45">
                  <c:v>4.906211220796556</c:v>
                </c:pt>
                <c:pt idx="46">
                  <c:v>4.9248846621723246</c:v>
                </c:pt>
                <c:pt idx="47">
                  <c:v>4.9329758080209878</c:v>
                </c:pt>
                <c:pt idx="48">
                  <c:v>4.9188652068764656</c:v>
                </c:pt>
                <c:pt idx="49">
                  <c:v>4.9163736709922281</c:v>
                </c:pt>
                <c:pt idx="50">
                  <c:v>4.9041609095461318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A2-4648-B4DB-79AC57F18F3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consumer sales</c:v>
                </c:pt>
              </c:strCache>
            </c:strRef>
          </c:tx>
          <c:spPr>
            <a:ln w="12700">
              <a:solidFill>
                <a:srgbClr val="0000D4"/>
              </a:solidFill>
              <a:prstDash val="solid"/>
            </a:ln>
          </c:spPr>
          <c:marker>
            <c:symbol val="none"/>
          </c:marker>
          <c:val>
            <c:numRef>
              <c:f>Sheet1!$C$3:$C$53</c:f>
              <c:numCache>
                <c:formatCode>General</c:formatCode>
                <c:ptCount val="51"/>
                <c:pt idx="0">
                  <c:v>5</c:v>
                </c:pt>
                <c:pt idx="1">
                  <c:v>4.948115993431303</c:v>
                </c:pt>
                <c:pt idx="2">
                  <c:v>4.9771033577650776</c:v>
                </c:pt>
                <c:pt idx="3">
                  <c:v>5.0193972325970906</c:v>
                </c:pt>
                <c:pt idx="4">
                  <c:v>5.1060672944916581</c:v>
                </c:pt>
                <c:pt idx="5">
                  <c:v>5.1923598985600892</c:v>
                </c:pt>
                <c:pt idx="6">
                  <c:v>5.1630792443611444</c:v>
                </c:pt>
                <c:pt idx="7">
                  <c:v>5.2332423887557926</c:v>
                </c:pt>
                <c:pt idx="8">
                  <c:v>5.2716759792955248</c:v>
                </c:pt>
                <c:pt idx="9">
                  <c:v>5.3715318625258943</c:v>
                </c:pt>
                <c:pt idx="10">
                  <c:v>5.3288197519134766</c:v>
                </c:pt>
                <c:pt idx="11">
                  <c:v>5.2798143582388501</c:v>
                </c:pt>
                <c:pt idx="12">
                  <c:v>5.2337085078106478</c:v>
                </c:pt>
                <c:pt idx="13">
                  <c:v>5.1358903520451804</c:v>
                </c:pt>
                <c:pt idx="14">
                  <c:v>5.230725432104137</c:v>
                </c:pt>
                <c:pt idx="15">
                  <c:v>5.1630180050597154</c:v>
                </c:pt>
                <c:pt idx="16">
                  <c:v>5.0849902538493081</c:v>
                </c:pt>
                <c:pt idx="17">
                  <c:v>5.0194211179723576</c:v>
                </c:pt>
                <c:pt idx="18">
                  <c:v>4.9612460544551871</c:v>
                </c:pt>
                <c:pt idx="19">
                  <c:v>4.9961973055906697</c:v>
                </c:pt>
                <c:pt idx="20">
                  <c:v>4.9123538960392281</c:v>
                </c:pt>
                <c:pt idx="21">
                  <c:v>4.8537476698083681</c:v>
                </c:pt>
                <c:pt idx="22">
                  <c:v>4.918887779014022</c:v>
                </c:pt>
                <c:pt idx="23">
                  <c:v>4.9077432314028577</c:v>
                </c:pt>
                <c:pt idx="24">
                  <c:v>4.9816822741588203</c:v>
                </c:pt>
                <c:pt idx="25">
                  <c:v>4.9455311790012777</c:v>
                </c:pt>
                <c:pt idx="26">
                  <c:v>5.0235742651092732</c:v>
                </c:pt>
                <c:pt idx="27">
                  <c:v>5.0357392112441781</c:v>
                </c:pt>
                <c:pt idx="28">
                  <c:v>5.035178704622238</c:v>
                </c:pt>
                <c:pt idx="29">
                  <c:v>5.05395209367272</c:v>
                </c:pt>
                <c:pt idx="30">
                  <c:v>5.0781616788827462</c:v>
                </c:pt>
                <c:pt idx="31">
                  <c:v>5.0392580285537161</c:v>
                </c:pt>
                <c:pt idx="32">
                  <c:v>4.9476533414914954</c:v>
                </c:pt>
                <c:pt idx="33">
                  <c:v>4.8573998880823561</c:v>
                </c:pt>
                <c:pt idx="34">
                  <c:v>4.9113909427769453</c:v>
                </c:pt>
                <c:pt idx="35">
                  <c:v>4.9583065850145971</c:v>
                </c:pt>
                <c:pt idx="36">
                  <c:v>4.9631411293225671</c:v>
                </c:pt>
                <c:pt idx="37">
                  <c:v>4.9789090021400231</c:v>
                </c:pt>
                <c:pt idx="38">
                  <c:v>4.8941701669968749</c:v>
                </c:pt>
                <c:pt idx="39">
                  <c:v>4.8122311386258998</c:v>
                </c:pt>
                <c:pt idx="40">
                  <c:v>4.7915372230718818</c:v>
                </c:pt>
                <c:pt idx="41">
                  <c:v>4.87936232033557</c:v>
                </c:pt>
                <c:pt idx="42">
                  <c:v>4.906313753359357</c:v>
                </c:pt>
                <c:pt idx="43">
                  <c:v>4.8199886097570674</c:v>
                </c:pt>
                <c:pt idx="44">
                  <c:v>4.8335708966225566</c:v>
                </c:pt>
                <c:pt idx="45">
                  <c:v>4.8123287438186164</c:v>
                </c:pt>
                <c:pt idx="46">
                  <c:v>4.7451254021148461</c:v>
                </c:pt>
                <c:pt idx="47">
                  <c:v>4.6783595859086562</c:v>
                </c:pt>
                <c:pt idx="48">
                  <c:v>4.6426987988634556</c:v>
                </c:pt>
                <c:pt idx="49">
                  <c:v>4.6158613457823261</c:v>
                </c:pt>
                <c:pt idx="50">
                  <c:v>4.541210687470346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A2-4648-B4DB-79AC57F18F3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retailer orders to wholesaler</c:v>
                </c:pt>
              </c:strCache>
            </c:strRef>
          </c:tx>
          <c:spPr>
            <a:ln w="12700">
              <a:solidFill>
                <a:srgbClr val="DD0806"/>
              </a:solidFill>
              <a:prstDash val="solid"/>
            </a:ln>
          </c:spPr>
          <c:marker>
            <c:symbol val="none"/>
          </c:marker>
          <c:val>
            <c:numRef>
              <c:f>Sheet1!$D$3:$D$53</c:f>
              <c:numCache>
                <c:formatCode>General</c:formatCode>
                <c:ptCount val="51"/>
                <c:pt idx="0">
                  <c:v>5</c:v>
                </c:pt>
                <c:pt idx="1">
                  <c:v>4.9144300823369207</c:v>
                </c:pt>
                <c:pt idx="2">
                  <c:v>4.9555177459993889</c:v>
                </c:pt>
                <c:pt idx="3">
                  <c:v>5.0268989809721081</c:v>
                </c:pt>
                <c:pt idx="4">
                  <c:v>5.0789577777536641</c:v>
                </c:pt>
                <c:pt idx="5">
                  <c:v>5.1374676991259776</c:v>
                </c:pt>
                <c:pt idx="6">
                  <c:v>5.3087852531830082</c:v>
                </c:pt>
                <c:pt idx="7">
                  <c:v>5.2167149866610236</c:v>
                </c:pt>
                <c:pt idx="8">
                  <c:v>5.2124514673385436</c:v>
                </c:pt>
                <c:pt idx="9">
                  <c:v>5.0471193190602559</c:v>
                </c:pt>
                <c:pt idx="10">
                  <c:v>5.074919697977065</c:v>
                </c:pt>
                <c:pt idx="11">
                  <c:v>5.0774902479502044</c:v>
                </c:pt>
                <c:pt idx="12">
                  <c:v>5.1756330502321122</c:v>
                </c:pt>
                <c:pt idx="13">
                  <c:v>5.2009361540973824</c:v>
                </c:pt>
                <c:pt idx="14">
                  <c:v>5.2456000075335298</c:v>
                </c:pt>
                <c:pt idx="15">
                  <c:v>5.267463035821593</c:v>
                </c:pt>
                <c:pt idx="16">
                  <c:v>5.2544872713287329</c:v>
                </c:pt>
                <c:pt idx="17">
                  <c:v>5.1070216642742858</c:v>
                </c:pt>
                <c:pt idx="18">
                  <c:v>5.0119170914052802</c:v>
                </c:pt>
                <c:pt idx="19">
                  <c:v>4.8366219955191463</c:v>
                </c:pt>
                <c:pt idx="20">
                  <c:v>4.8794746418566897</c:v>
                </c:pt>
                <c:pt idx="21">
                  <c:v>4.9732052734879337</c:v>
                </c:pt>
                <c:pt idx="22">
                  <c:v>5.062715887216326</c:v>
                </c:pt>
                <c:pt idx="23">
                  <c:v>5.2085680208273271</c:v>
                </c:pt>
                <c:pt idx="24">
                  <c:v>5.2536949444754466</c:v>
                </c:pt>
                <c:pt idx="25">
                  <c:v>5.1682177219940497</c:v>
                </c:pt>
                <c:pt idx="26">
                  <c:v>5.002110739717307</c:v>
                </c:pt>
                <c:pt idx="27">
                  <c:v>4.9869535980265702</c:v>
                </c:pt>
                <c:pt idx="28">
                  <c:v>5.0153688695898442</c:v>
                </c:pt>
                <c:pt idx="29">
                  <c:v>4.8853844139787226</c:v>
                </c:pt>
                <c:pt idx="30">
                  <c:v>4.8937010656588731</c:v>
                </c:pt>
                <c:pt idx="31">
                  <c:v>4.9113549268330177</c:v>
                </c:pt>
                <c:pt idx="32">
                  <c:v>5.0278444756176004</c:v>
                </c:pt>
                <c:pt idx="33">
                  <c:v>4.9943361158635469</c:v>
                </c:pt>
                <c:pt idx="34">
                  <c:v>5.0551244055541149</c:v>
                </c:pt>
                <c:pt idx="35">
                  <c:v>5.007398197158202</c:v>
                </c:pt>
                <c:pt idx="36">
                  <c:v>4.8732935172629324</c:v>
                </c:pt>
                <c:pt idx="37">
                  <c:v>4.8028952663065656</c:v>
                </c:pt>
                <c:pt idx="38">
                  <c:v>4.963032675405171</c:v>
                </c:pt>
                <c:pt idx="39">
                  <c:v>4.9883077561157103</c:v>
                </c:pt>
                <c:pt idx="40">
                  <c:v>4.8879993576636398</c:v>
                </c:pt>
                <c:pt idx="41">
                  <c:v>4.8744208964426443</c:v>
                </c:pt>
                <c:pt idx="42">
                  <c:v>5.0345971500976301</c:v>
                </c:pt>
                <c:pt idx="43">
                  <c:v>4.8758063774221476</c:v>
                </c:pt>
                <c:pt idx="44">
                  <c:v>4.9307810515363508</c:v>
                </c:pt>
                <c:pt idx="45">
                  <c:v>4.9627408880502566</c:v>
                </c:pt>
                <c:pt idx="46">
                  <c:v>4.8215736993955076</c:v>
                </c:pt>
                <c:pt idx="47">
                  <c:v>4.9297809772049854</c:v>
                </c:pt>
                <c:pt idx="48">
                  <c:v>4.884292332998899</c:v>
                </c:pt>
                <c:pt idx="49">
                  <c:v>4.7540174903544852</c:v>
                </c:pt>
                <c:pt idx="50">
                  <c:v>4.7876526759738276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A2-4648-B4DB-79AC57F18F37}"/>
            </c:ext>
          </c:extLst>
        </c:ser>
        <c:ser>
          <c:idx val="4"/>
          <c:order val="3"/>
          <c:tx>
            <c:strRef>
              <c:f>Sheet1!$E$1</c:f>
              <c:strCache>
                <c:ptCount val="1"/>
                <c:pt idx="0">
                  <c:v>wholesaler orders to manufacturer</c:v>
                </c:pt>
              </c:strCache>
            </c:strRef>
          </c:tx>
          <c:spPr>
            <a:ln w="12700">
              <a:solidFill>
                <a:srgbClr val="006411"/>
              </a:solidFill>
              <a:prstDash val="solid"/>
            </a:ln>
          </c:spPr>
          <c:marker>
            <c:symbol val="none"/>
          </c:marker>
          <c:val>
            <c:numRef>
              <c:f>Sheet1!$E$3:$E$53</c:f>
              <c:numCache>
                <c:formatCode>General</c:formatCode>
                <c:ptCount val="51"/>
                <c:pt idx="0">
                  <c:v>5</c:v>
                </c:pt>
                <c:pt idx="1">
                  <c:v>5.3154314186481066</c:v>
                </c:pt>
                <c:pt idx="2">
                  <c:v>5.4391326425242141</c:v>
                </c:pt>
                <c:pt idx="3">
                  <c:v>5.3973549473203377</c:v>
                </c:pt>
                <c:pt idx="4">
                  <c:v>5.3784039613520704</c:v>
                </c:pt>
                <c:pt idx="5">
                  <c:v>5.4721497203768408</c:v>
                </c:pt>
                <c:pt idx="6">
                  <c:v>5.7091252742276186</c:v>
                </c:pt>
                <c:pt idx="7">
                  <c:v>5.7854065514146837</c:v>
                </c:pt>
                <c:pt idx="8">
                  <c:v>5.4487942984605144</c:v>
                </c:pt>
                <c:pt idx="9">
                  <c:v>5.2861337043089112</c:v>
                </c:pt>
                <c:pt idx="10">
                  <c:v>5.149126969717214</c:v>
                </c:pt>
                <c:pt idx="11">
                  <c:v>5.1768098334091226</c:v>
                </c:pt>
                <c:pt idx="12">
                  <c:v>5.2292509130951057</c:v>
                </c:pt>
                <c:pt idx="13">
                  <c:v>5.5015203225532474</c:v>
                </c:pt>
                <c:pt idx="14">
                  <c:v>5.7127447207258477</c:v>
                </c:pt>
                <c:pt idx="15">
                  <c:v>5.5308463098851606</c:v>
                </c:pt>
                <c:pt idx="16">
                  <c:v>5.1760382450374163</c:v>
                </c:pt>
                <c:pt idx="17">
                  <c:v>5.4554422861994878</c:v>
                </c:pt>
                <c:pt idx="18">
                  <c:v>5.4938836935461506</c:v>
                </c:pt>
                <c:pt idx="19">
                  <c:v>5.2070658914014762</c:v>
                </c:pt>
                <c:pt idx="20">
                  <c:v>4.9803128034453339</c:v>
                </c:pt>
                <c:pt idx="21">
                  <c:v>4.743665649459774</c:v>
                </c:pt>
                <c:pt idx="22">
                  <c:v>4.6397742035913403</c:v>
                </c:pt>
                <c:pt idx="23">
                  <c:v>4.4926428630284976</c:v>
                </c:pt>
                <c:pt idx="24">
                  <c:v>4.7062417323207972</c:v>
                </c:pt>
                <c:pt idx="25">
                  <c:v>4.8165649865884879</c:v>
                </c:pt>
                <c:pt idx="26">
                  <c:v>4.9604044956328099</c:v>
                </c:pt>
                <c:pt idx="27">
                  <c:v>5.001967678453016</c:v>
                </c:pt>
                <c:pt idx="28">
                  <c:v>5.006887398416124</c:v>
                </c:pt>
                <c:pt idx="29">
                  <c:v>5.2128422250189077</c:v>
                </c:pt>
                <c:pt idx="30">
                  <c:v>5.517733777386729</c:v>
                </c:pt>
                <c:pt idx="31">
                  <c:v>5.5764952287100336</c:v>
                </c:pt>
                <c:pt idx="32">
                  <c:v>5.3147596977186709</c:v>
                </c:pt>
                <c:pt idx="33">
                  <c:v>5.0275323678726451</c:v>
                </c:pt>
                <c:pt idx="34">
                  <c:v>5.1294374535198886</c:v>
                </c:pt>
                <c:pt idx="35">
                  <c:v>5.2078407619473506</c:v>
                </c:pt>
                <c:pt idx="36">
                  <c:v>5.4825405689800366</c:v>
                </c:pt>
                <c:pt idx="37">
                  <c:v>5.5253897132316201</c:v>
                </c:pt>
                <c:pt idx="38">
                  <c:v>5.7857064524149218</c:v>
                </c:pt>
                <c:pt idx="39">
                  <c:v>5.4623585787948956</c:v>
                </c:pt>
                <c:pt idx="40">
                  <c:v>5.4663662967446998</c:v>
                </c:pt>
                <c:pt idx="41">
                  <c:v>5.4113291679614761</c:v>
                </c:pt>
                <c:pt idx="42">
                  <c:v>5.3573886551377949</c:v>
                </c:pt>
                <c:pt idx="43">
                  <c:v>5.403991955031846</c:v>
                </c:pt>
                <c:pt idx="44">
                  <c:v>5.6700315913986943</c:v>
                </c:pt>
                <c:pt idx="45">
                  <c:v>5.6951854353426947</c:v>
                </c:pt>
                <c:pt idx="46">
                  <c:v>5.5601483736890964</c:v>
                </c:pt>
                <c:pt idx="47">
                  <c:v>5.3627417569562139</c:v>
                </c:pt>
                <c:pt idx="48">
                  <c:v>5.6896721208938699</c:v>
                </c:pt>
                <c:pt idx="49">
                  <c:v>5.4877474713800156</c:v>
                </c:pt>
                <c:pt idx="50">
                  <c:v>5.5465849129066349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AA2-4648-B4DB-79AC57F18F37}"/>
            </c:ext>
          </c:extLst>
        </c:ser>
        <c:ser>
          <c:idx val="5"/>
          <c:order val="4"/>
          <c:tx>
            <c:strRef>
              <c:f>Sheet1!$F$1</c:f>
              <c:strCache>
                <c:ptCount val="1"/>
                <c:pt idx="0">
                  <c:v>manufacturer orders to supplier</c:v>
                </c:pt>
              </c:strCache>
            </c:strRef>
          </c:tx>
          <c:spPr>
            <a:ln w="12700">
              <a:solidFill>
                <a:srgbClr val="4600A5"/>
              </a:solidFill>
              <a:prstDash val="solid"/>
            </a:ln>
          </c:spPr>
          <c:marker>
            <c:symbol val="none"/>
          </c:marker>
          <c:val>
            <c:numRef>
              <c:f>Sheet1!$F$3:$F$53</c:f>
              <c:numCache>
                <c:formatCode>General</c:formatCode>
                <c:ptCount val="51"/>
                <c:pt idx="0">
                  <c:v>5</c:v>
                </c:pt>
                <c:pt idx="1">
                  <c:v>5.2728984647251549</c:v>
                </c:pt>
                <c:pt idx="2">
                  <c:v>4.8269114496465741</c:v>
                </c:pt>
                <c:pt idx="3">
                  <c:v>4.4217922230459701</c:v>
                </c:pt>
                <c:pt idx="4">
                  <c:v>4.5935851175876197</c:v>
                </c:pt>
                <c:pt idx="5">
                  <c:v>4.4324669001198078</c:v>
                </c:pt>
                <c:pt idx="6">
                  <c:v>4.327815132746057</c:v>
                </c:pt>
                <c:pt idx="7">
                  <c:v>4.6835177370231618</c:v>
                </c:pt>
                <c:pt idx="8">
                  <c:v>4.4853412261632783</c:v>
                </c:pt>
                <c:pt idx="9">
                  <c:v>4.511402237849139</c:v>
                </c:pt>
                <c:pt idx="10">
                  <c:v>4.5948374270759329</c:v>
                </c:pt>
                <c:pt idx="11">
                  <c:v>4.3235656726931886</c:v>
                </c:pt>
                <c:pt idx="12">
                  <c:v>4.3395443707051964</c:v>
                </c:pt>
                <c:pt idx="13">
                  <c:v>4.676684236787815</c:v>
                </c:pt>
                <c:pt idx="14">
                  <c:v>5.0014390706304876</c:v>
                </c:pt>
                <c:pt idx="15">
                  <c:v>4.7921579381277448</c:v>
                </c:pt>
                <c:pt idx="16">
                  <c:v>4.9428347747591248</c:v>
                </c:pt>
                <c:pt idx="17">
                  <c:v>5.4102821899860913</c:v>
                </c:pt>
                <c:pt idx="18">
                  <c:v>5.84835555930235</c:v>
                </c:pt>
                <c:pt idx="19">
                  <c:v>6.3622807735407996</c:v>
                </c:pt>
                <c:pt idx="20">
                  <c:v>5.8915994596548096</c:v>
                </c:pt>
                <c:pt idx="21">
                  <c:v>5.6378995395788341</c:v>
                </c:pt>
                <c:pt idx="22">
                  <c:v>5.1316788279220127</c:v>
                </c:pt>
                <c:pt idx="23">
                  <c:v>4.6440659037290386</c:v>
                </c:pt>
                <c:pt idx="24">
                  <c:v>4.6739280353503849</c:v>
                </c:pt>
                <c:pt idx="25">
                  <c:v>5.0707808967591417</c:v>
                </c:pt>
                <c:pt idx="26">
                  <c:v>5.2759119599532287</c:v>
                </c:pt>
                <c:pt idx="27">
                  <c:v>4.9893008380425048</c:v>
                </c:pt>
                <c:pt idx="28">
                  <c:v>5.3336561479804381</c:v>
                </c:pt>
                <c:pt idx="29">
                  <c:v>5.3569517475828103</c:v>
                </c:pt>
                <c:pt idx="30">
                  <c:v>5.6323083893375872</c:v>
                </c:pt>
                <c:pt idx="31">
                  <c:v>5.9334482624643696</c:v>
                </c:pt>
                <c:pt idx="32">
                  <c:v>5.9216754279570116</c:v>
                </c:pt>
                <c:pt idx="33">
                  <c:v>5.6434615044639003</c:v>
                </c:pt>
                <c:pt idx="34">
                  <c:v>5.9463863089395499</c:v>
                </c:pt>
                <c:pt idx="35">
                  <c:v>5.35225608493481</c:v>
                </c:pt>
                <c:pt idx="36">
                  <c:v>5.8336293901474781</c:v>
                </c:pt>
                <c:pt idx="37">
                  <c:v>5.7231731729412338</c:v>
                </c:pt>
                <c:pt idx="38">
                  <c:v>5.6130599255360742</c:v>
                </c:pt>
                <c:pt idx="39">
                  <c:v>5.410472395710296</c:v>
                </c:pt>
                <c:pt idx="40">
                  <c:v>5.7525439880341471</c:v>
                </c:pt>
                <c:pt idx="41">
                  <c:v>5.6698849661414643</c:v>
                </c:pt>
                <c:pt idx="42">
                  <c:v>5.2359227819467771</c:v>
                </c:pt>
                <c:pt idx="43">
                  <c:v>5.3037102222382506</c:v>
                </c:pt>
                <c:pt idx="44">
                  <c:v>5.7252236744994871</c:v>
                </c:pt>
                <c:pt idx="45">
                  <c:v>5.3447431792083346</c:v>
                </c:pt>
                <c:pt idx="46">
                  <c:v>5.1555554783263942</c:v>
                </c:pt>
                <c:pt idx="47">
                  <c:v>4.9884316618127711</c:v>
                </c:pt>
                <c:pt idx="48">
                  <c:v>4.5649995494305777</c:v>
                </c:pt>
                <c:pt idx="49">
                  <c:v>4.4966585821850877</c:v>
                </c:pt>
                <c:pt idx="50">
                  <c:v>4.1863878706169846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AA2-4648-B4DB-79AC57F18F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68589336"/>
        <c:axId val="-2046969608"/>
      </c:lineChart>
      <c:catAx>
        <c:axId val="-20685893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100"/>
                  <a:t>Time</a:t>
                </a:r>
              </a:p>
            </c:rich>
          </c:tx>
          <c:layout>
            <c:manualLayout>
              <c:xMode val="edge"/>
              <c:yMode val="edge"/>
              <c:x val="0.34643703471982501"/>
              <c:y val="0.86699663794902304"/>
            </c:manualLayout>
          </c:layout>
          <c:overlay val="0"/>
          <c:spPr>
            <a:noFill/>
            <a:ln w="25400">
              <a:noFill/>
            </a:ln>
          </c:spPr>
        </c:title>
        <c:majorTickMark val="none"/>
        <c:minorTickMark val="none"/>
        <c:tickLblPos val="none"/>
        <c:spPr>
          <a:ln w="3175">
            <a:solidFill>
              <a:srgbClr val="000000"/>
            </a:solidFill>
            <a:prstDash val="solid"/>
          </a:ln>
        </c:spPr>
        <c:crossAx val="-2046969608"/>
        <c:crosses val="autoZero"/>
        <c:auto val="1"/>
        <c:lblAlgn val="ctr"/>
        <c:lblOffset val="100"/>
        <c:tickMarkSkip val="1"/>
        <c:noMultiLvlLbl val="0"/>
      </c:catAx>
      <c:valAx>
        <c:axId val="-2046969608"/>
        <c:scaling>
          <c:orientation val="minMax"/>
          <c:max val="6.5"/>
          <c:min val="4"/>
        </c:scaling>
        <c:delete val="0"/>
        <c:axPos val="l"/>
        <c:title>
          <c:tx>
            <c:rich>
              <a:bodyPr/>
              <a:lstStyle/>
              <a:p>
                <a:pPr>
                  <a:defRPr sz="11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100"/>
                  <a:t>Order Quantity</a:t>
                </a:r>
              </a:p>
            </c:rich>
          </c:tx>
          <c:layout>
            <c:manualLayout>
              <c:xMode val="edge"/>
              <c:yMode val="edge"/>
              <c:x val="3.4398003447358501E-2"/>
              <c:y val="0.31527150470873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one"/>
        <c:spPr>
          <a:ln w="3175">
            <a:solidFill>
              <a:srgbClr val="000000"/>
            </a:solidFill>
            <a:prstDash val="solid"/>
          </a:ln>
        </c:spPr>
        <c:crossAx val="-2068589336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0515902532193486"/>
          <c:y val="0.11664755149050186"/>
          <c:w val="0.28009802807134798"/>
          <c:h val="0.5400291064699249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2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9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A1115F-6649-AE4E-8F52-9498F415A6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1E43D-D6C0-874B-B2FC-683D2E72A1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C3044-577B-D740-BF12-44D14A0F006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5F426-406E-E242-A5BD-DEDE115765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A01AC-2852-B040-B2BC-BAE3B7E279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DCE92-5A80-7541-88D4-02792356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76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e9c6bb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ee9c6bb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ee9c6bb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ee9c6bb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81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a61702d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a61702d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Rotunda">
  <p:cSld name="TITLE_1">
    <p:bg>
      <p:bgPr>
        <a:solidFill>
          <a:srgbClr val="0000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rcRect t="52" b="52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2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UC">
  <p:cSld name="TITLE_1_1_1">
    <p:bg>
      <p:bgPr>
        <a:solidFill>
          <a:srgbClr val="00000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28000"/>
          </a:blip>
          <a:srcRect b="12388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Brown">
  <p:cSld name="TITLE_1_1_1_1_1_1">
    <p:bg>
      <p:bgPr>
        <a:solidFill>
          <a:srgbClr val="5621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21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53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53232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SECTION_TITLE_AND_DESCRIPTION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36588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357700" y="1349300"/>
            <a:ext cx="36588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_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566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 (for use with images)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1D4"/>
              </a:buClr>
              <a:buSzPts val="1400"/>
              <a:buNone/>
              <a:defRPr sz="1400" i="0" u="none" strike="noStrike" cap="none">
                <a:solidFill>
                  <a:srgbClr val="84B1D4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 type="blank">
  <p:cSld name="BLANK">
    <p:bg>
      <p:bgPr>
        <a:solidFill>
          <a:srgbClr val="56210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0" y="0"/>
            <a:ext cx="9144000" cy="6066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0" y="4536900"/>
            <a:ext cx="9144000" cy="6066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2926" y="1562325"/>
            <a:ext cx="6023649" cy="16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351B17-C171-5242-8C58-092CD963ACE0}"/>
              </a:ext>
            </a:extLst>
          </p:cNvPr>
          <p:cNvSpPr/>
          <p:nvPr userDrawn="1"/>
        </p:nvSpPr>
        <p:spPr>
          <a:xfrm>
            <a:off x="116238" y="4579749"/>
            <a:ext cx="8961895" cy="482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Tahoma" panose="020B060403050404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586A2D-D215-4B40-956F-36900A2A66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5254832" y="0"/>
            <a:ext cx="3880262" cy="5143500"/>
          </a:xfrm>
          <a:prstGeom prst="chevron">
            <a:avLst/>
          </a:prstGeom>
        </p:spPr>
        <p:txBody>
          <a:bodyPr/>
          <a:lstStyle>
            <a:lvl1pPr marL="0" indent="0">
              <a:buNone/>
              <a:defRPr sz="900"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78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85206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8" name="Google Shape;8;p1"/>
          <p:cNvCxnSpPr/>
          <p:nvPr/>
        </p:nvCxnSpPr>
        <p:spPr>
          <a:xfrm rot="10800000" flipH="1">
            <a:off x="329100" y="5645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"/>
          <p:cNvSpPr txBox="1"/>
          <p:nvPr/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7725" y="175750"/>
            <a:ext cx="1135048" cy="34973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8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iabJFqQlHk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github.com/beergameAI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hyperlink" Target="https://pubsonline.informs.org/doi/abs/10.1287/msom.2020.0939" TargetMode="External"/><Relationship Id="rId4" Type="http://schemas.openxmlformats.org/officeDocument/2006/relationships/hyperlink" Target="https://medium.com/opex-analytics/reinforcement-learning-explained-using-the-beer-game-8b4c3b709d2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eergame.opexanalytics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LarrySnyder/RLforInventor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554400" y="1755250"/>
            <a:ext cx="8035200" cy="1100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>
                <a:solidFill>
                  <a:schemeClr val="lt1"/>
                </a:solidFill>
              </a:rPr>
              <a:t>Reinforcement Learning for Inventory Optimization</a:t>
            </a:r>
            <a:endParaRPr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6BDA3-0431-674F-9017-9E29D71CCAE4}"/>
              </a:ext>
            </a:extLst>
          </p:cNvPr>
          <p:cNvSpPr txBox="1"/>
          <p:nvPr/>
        </p:nvSpPr>
        <p:spPr>
          <a:xfrm>
            <a:off x="381639" y="3609485"/>
            <a:ext cx="377859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erriweather" pitchFamily="2" charset="77"/>
              </a:rPr>
              <a:t>Larry Snyder</a:t>
            </a:r>
          </a:p>
          <a:p>
            <a:r>
              <a:rPr lang="en-US" dirty="0">
                <a:solidFill>
                  <a:schemeClr val="bg1"/>
                </a:solidFill>
                <a:latin typeface="Proxima Nova"/>
                <a:sym typeface="Proxima Nova"/>
              </a:rPr>
              <a:t>Professor, Industrial and Systems Engineering</a:t>
            </a:r>
          </a:p>
          <a:p>
            <a:r>
              <a:rPr lang="en-US" dirty="0">
                <a:solidFill>
                  <a:schemeClr val="bg1"/>
                </a:solidFill>
                <a:latin typeface="Proxima Nova"/>
                <a:sym typeface="Proxima Nova"/>
              </a:rPr>
              <a:t>Director, I-DISC</a:t>
            </a:r>
          </a:p>
          <a:p>
            <a:endParaRPr lang="en-US" dirty="0">
              <a:solidFill>
                <a:srgbClr val="FFD94A"/>
              </a:solidFill>
              <a:latin typeface="Proxima Nova"/>
              <a:sym typeface="Proxima Nova"/>
            </a:endParaRPr>
          </a:p>
          <a:p>
            <a:r>
              <a:rPr lang="en-US" dirty="0">
                <a:solidFill>
                  <a:srgbClr val="FFD94A"/>
                </a:solidFill>
                <a:latin typeface="Proxima Nova"/>
                <a:sym typeface="Proxima Nova"/>
              </a:rPr>
              <a:t>RL for Operations Summer Bootcamp</a:t>
            </a:r>
          </a:p>
          <a:p>
            <a:r>
              <a:rPr lang="en-US" dirty="0">
                <a:solidFill>
                  <a:srgbClr val="FFD94A"/>
                </a:solidFill>
                <a:latin typeface="Proxima Nova"/>
                <a:sym typeface="Proxima Nova"/>
              </a:rPr>
              <a:t>Northwestern University, Aug. 18, 2022</a:t>
            </a:r>
          </a:p>
          <a:p>
            <a:endParaRPr lang="en-US" b="1" dirty="0">
              <a:solidFill>
                <a:schemeClr val="bg1"/>
              </a:solidFill>
              <a:latin typeface="Merriweather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0E09-45D8-7542-BDC4-4F403907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Beer game vs. Atari, etc.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4A5C0619-A9E1-224D-A5C6-63E4B49B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900" y="1349300"/>
            <a:ext cx="2589743" cy="2320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E5C3E-DACB-E24D-B8E9-D945F7B4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997" y="1507366"/>
            <a:ext cx="1962218" cy="16363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F3F89-D97F-2F43-9B53-3ECF5F39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59" y="1736094"/>
            <a:ext cx="1629593" cy="162323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77EDB0-5AA1-584B-ACD0-3E52C1903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268" y="1942003"/>
            <a:ext cx="1874633" cy="152691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AFAD87-8A46-4443-9E13-212C1CA45C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1713" y="2109310"/>
            <a:ext cx="1480001" cy="166205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FAD5D6-2018-4D4D-80E7-C67B7222A5A3}"/>
              </a:ext>
            </a:extLst>
          </p:cNvPr>
          <p:cNvSpPr txBox="1"/>
          <p:nvPr/>
        </p:nvSpPr>
        <p:spPr>
          <a:xfrm>
            <a:off x="1060712" y="3835581"/>
            <a:ext cx="3209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Competitive</a:t>
            </a:r>
          </a:p>
          <a:p>
            <a:pPr marL="214313" indent="-214313"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Zero-sum</a:t>
            </a:r>
          </a:p>
          <a:p>
            <a:pPr marL="214313" indent="-214313"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Full information</a:t>
            </a:r>
          </a:p>
          <a:p>
            <a:pPr marL="214313" indent="-214313"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Instant reward signal (Atari)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AA4E1-5708-924E-A47B-3DCDC1CFBDBF}"/>
              </a:ext>
            </a:extLst>
          </p:cNvPr>
          <p:cNvSpPr/>
          <p:nvPr/>
        </p:nvSpPr>
        <p:spPr>
          <a:xfrm>
            <a:off x="5627661" y="3813947"/>
            <a:ext cx="2705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Clr>
                <a:schemeClr val="accent6"/>
              </a:buClr>
              <a:buFont typeface="Wingdings" charset="2"/>
              <a:buChar char="§"/>
            </a:pPr>
            <a:r>
              <a:rPr lang="en-US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Cooperative</a:t>
            </a:r>
          </a:p>
          <a:p>
            <a:pPr marL="214313" indent="-214313"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Non-zero-sum</a:t>
            </a:r>
          </a:p>
          <a:p>
            <a:pPr marL="214313" indent="-214313"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Partial information</a:t>
            </a:r>
          </a:p>
          <a:p>
            <a:pPr marL="214313" indent="-214313">
              <a:buClr>
                <a:schemeClr val="accent6"/>
              </a:buClr>
              <a:buFont typeface="Wingdings" charset="2"/>
              <a:buChar char="§"/>
            </a:pPr>
            <a:r>
              <a:rPr lang="en-US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Delayed reward signal</a:t>
            </a:r>
          </a:p>
        </p:txBody>
      </p:sp>
    </p:spTree>
    <p:extLst>
      <p:ext uri="{BB962C8B-B14F-4D97-AF65-F5344CB8AC3E}">
        <p14:creationId xmlns:p14="http://schemas.microsoft.com/office/powerpoint/2010/main" val="335437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186B-0BC7-2CA2-E96F-906895C6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DQN: State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3C2949C-6CA0-8526-7C67-04C28C33BC4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349300"/>
                <a:ext cx="5970265" cy="2860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inventory level in period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on-order units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arriving order (i.e., demand) from downstream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arriving shipment from upstream</a:t>
                </a:r>
              </a:p>
              <a:p>
                <a:endParaRPr lang="en-US" dirty="0"/>
              </a:p>
              <a:p>
                <a:r>
                  <a:rPr lang="en-US" dirty="0"/>
                  <a:t>Agent knows the whole history: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Too large (and variable-length)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store last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periods: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3C2949C-6CA0-8526-7C67-04C28C33B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349300"/>
                <a:ext cx="5970265" cy="2860200"/>
              </a:xfrm>
              <a:blipFill>
                <a:blip r:embed="rId2"/>
                <a:stretch>
                  <a:fillRect b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cdn-images-1.medium.com/max/1000/1*cMMTpu3HwYms2O_FFNXOQw.png">
            <a:extLst>
              <a:ext uri="{FF2B5EF4-FFF2-40B4-BE49-F238E27FC236}">
                <a16:creationId xmlns:a16="http://schemas.microsoft.com/office/drawing/2014/main" id="{0E2D7627-E2E7-256F-D261-AF27CBBC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7" t="48589" r="40256" b="14476"/>
          <a:stretch/>
        </p:blipFill>
        <p:spPr bwMode="auto">
          <a:xfrm>
            <a:off x="6236165" y="1468293"/>
            <a:ext cx="1862806" cy="155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48D3BB-27F3-6602-CD32-A00D8AB57ABF}"/>
              </a:ext>
            </a:extLst>
          </p:cNvPr>
          <p:cNvCxnSpPr>
            <a:cxnSpLocks/>
          </p:cNvCxnSpPr>
          <p:nvPr/>
        </p:nvCxnSpPr>
        <p:spPr>
          <a:xfrm>
            <a:off x="6082393" y="1632857"/>
            <a:ext cx="473023" cy="2015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FFE96-6D81-58BB-E573-92B2F7625C5C}"/>
                  </a:ext>
                </a:extLst>
              </p:cNvPr>
              <p:cNvSpPr txBox="1"/>
              <p:nvPr/>
            </p:nvSpPr>
            <p:spPr>
              <a:xfrm>
                <a:off x="5762158" y="1460129"/>
                <a:ext cx="3300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FFE96-6D81-58BB-E573-92B2F7625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58" y="1460129"/>
                <a:ext cx="330090" cy="246221"/>
              </a:xfrm>
              <a:prstGeom prst="rect">
                <a:avLst/>
              </a:prstGeom>
              <a:blipFill>
                <a:blip r:embed="rId4"/>
                <a:stretch>
                  <a:fillRect l="-11111" r="-370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3C09516D-48CE-8162-9F41-AB14C16C73D3}"/>
              </a:ext>
            </a:extLst>
          </p:cNvPr>
          <p:cNvSpPr/>
          <p:nvPr/>
        </p:nvSpPr>
        <p:spPr>
          <a:xfrm rot="20275626">
            <a:off x="6875068" y="1117195"/>
            <a:ext cx="1849892" cy="932085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60592-0D9C-84C2-3781-C268F6A2F0F3}"/>
                  </a:ext>
                </a:extLst>
              </p:cNvPr>
              <p:cNvSpPr txBox="1"/>
              <p:nvPr/>
            </p:nvSpPr>
            <p:spPr>
              <a:xfrm>
                <a:off x="8098971" y="1103079"/>
                <a:ext cx="4108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60592-0D9C-84C2-3781-C268F6A2F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71" y="1103079"/>
                <a:ext cx="410882" cy="246221"/>
              </a:xfrm>
              <a:prstGeom prst="rect">
                <a:avLst/>
              </a:prstGeom>
              <a:blipFill>
                <a:blip r:embed="rId5"/>
                <a:stretch>
                  <a:fillRect l="-882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B19D55-4475-654C-CA62-2DCFB11900DE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475456" y="2500551"/>
            <a:ext cx="767432" cy="858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5A2370-998B-70D5-91C3-C2D7DA988EBF}"/>
                  </a:ext>
                </a:extLst>
              </p:cNvPr>
              <p:cNvSpPr txBox="1"/>
              <p:nvPr/>
            </p:nvSpPr>
            <p:spPr>
              <a:xfrm>
                <a:off x="8242888" y="2463252"/>
                <a:ext cx="3982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5A2370-998B-70D5-91C3-C2D7DA988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888" y="2463252"/>
                <a:ext cx="398251" cy="246221"/>
              </a:xfrm>
              <a:prstGeom prst="rect">
                <a:avLst/>
              </a:prstGeom>
              <a:blipFill>
                <a:blip r:embed="rId6"/>
                <a:stretch>
                  <a:fillRect l="-909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0D28D4-9F6B-EDFB-BE0B-CD41A02FB41B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739313" y="1127868"/>
            <a:ext cx="662777" cy="743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424372-84A9-E7A7-A9BF-5C2FD5D0E23B}"/>
                  </a:ext>
                </a:extLst>
              </p:cNvPr>
              <p:cNvSpPr txBox="1"/>
              <p:nvPr/>
            </p:nvSpPr>
            <p:spPr>
              <a:xfrm>
                <a:off x="6555416" y="881647"/>
                <a:ext cx="3677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424372-84A9-E7A7-A9BF-5C2FD5D0E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416" y="881647"/>
                <a:ext cx="367793" cy="246221"/>
              </a:xfrm>
              <a:prstGeom prst="rect">
                <a:avLst/>
              </a:prstGeom>
              <a:blipFill>
                <a:blip r:embed="rId7"/>
                <a:stretch>
                  <a:fillRect l="-1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54A770-4B8B-0B00-397B-4895FF814003}"/>
                  </a:ext>
                </a:extLst>
              </p:cNvPr>
              <p:cNvSpPr txBox="1"/>
              <p:nvPr/>
            </p:nvSpPr>
            <p:spPr>
              <a:xfrm>
                <a:off x="1205354" y="3388936"/>
                <a:ext cx="44295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54A770-4B8B-0B00-397B-4895FF814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54" y="3388936"/>
                <a:ext cx="4429546" cy="276999"/>
              </a:xfrm>
              <a:prstGeom prst="rect">
                <a:avLst/>
              </a:prstGeom>
              <a:blipFill>
                <a:blip r:embed="rId8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460463-C98E-304B-D39A-B139DE08E06C}"/>
                  </a:ext>
                </a:extLst>
              </p:cNvPr>
              <p:cNvSpPr txBox="1"/>
              <p:nvPr/>
            </p:nvSpPr>
            <p:spPr>
              <a:xfrm>
                <a:off x="1740244" y="4231164"/>
                <a:ext cx="3359766" cy="4392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460463-C98E-304B-D39A-B139DE08E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244" y="4231164"/>
                <a:ext cx="3359766" cy="439287"/>
              </a:xfrm>
              <a:prstGeom prst="rect">
                <a:avLst/>
              </a:prstGeom>
              <a:blipFill>
                <a:blip r:embed="rId9"/>
                <a:stretch>
                  <a:fillRect l="-37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45509087-1408-D7BE-C69D-E8CBA2DA3FF4}"/>
              </a:ext>
            </a:extLst>
          </p:cNvPr>
          <p:cNvSpPr/>
          <p:nvPr/>
        </p:nvSpPr>
        <p:spPr>
          <a:xfrm rot="5400000">
            <a:off x="2573518" y="4589934"/>
            <a:ext cx="45719" cy="268935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7EA7F27-6EDB-8435-16E8-37B84AC589DE}"/>
              </a:ext>
            </a:extLst>
          </p:cNvPr>
          <p:cNvSpPr/>
          <p:nvPr/>
        </p:nvSpPr>
        <p:spPr>
          <a:xfrm rot="5400000">
            <a:off x="3866561" y="4589934"/>
            <a:ext cx="45719" cy="268935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EF52E121-0CF6-38FC-0A38-8FD6B0362137}"/>
              </a:ext>
            </a:extLst>
          </p:cNvPr>
          <p:cNvSpPr/>
          <p:nvPr/>
        </p:nvSpPr>
        <p:spPr>
          <a:xfrm rot="5400000">
            <a:off x="3004532" y="4589934"/>
            <a:ext cx="45719" cy="268935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40794E0E-E4E7-74CE-B1DE-C369C07DE847}"/>
              </a:ext>
            </a:extLst>
          </p:cNvPr>
          <p:cNvSpPr/>
          <p:nvPr/>
        </p:nvSpPr>
        <p:spPr>
          <a:xfrm rot="5400000">
            <a:off x="3435546" y="4589934"/>
            <a:ext cx="45719" cy="268935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BEBBBF-05A1-D04F-FF63-28FC010E66E7}"/>
              </a:ext>
            </a:extLst>
          </p:cNvPr>
          <p:cNvSpPr txBox="1"/>
          <p:nvPr/>
        </p:nvSpPr>
        <p:spPr>
          <a:xfrm>
            <a:off x="3648008" y="477835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A43C5E-C654-6075-6B35-E0120568E115}"/>
              </a:ext>
            </a:extLst>
          </p:cNvPr>
          <p:cNvSpPr txBox="1"/>
          <p:nvPr/>
        </p:nvSpPr>
        <p:spPr>
          <a:xfrm>
            <a:off x="3216993" y="477835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F29D98-83DC-C08F-DC7F-32E8094B6796}"/>
              </a:ext>
            </a:extLst>
          </p:cNvPr>
          <p:cNvSpPr txBox="1"/>
          <p:nvPr/>
        </p:nvSpPr>
        <p:spPr>
          <a:xfrm>
            <a:off x="2785978" y="477835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35133A-9877-E0B5-BFB6-7F3025012A1B}"/>
              </a:ext>
            </a:extLst>
          </p:cNvPr>
          <p:cNvSpPr txBox="1"/>
          <p:nvPr/>
        </p:nvSpPr>
        <p:spPr>
          <a:xfrm>
            <a:off x="2354965" y="477835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8B269C8A-158A-2378-AD96-5B21A4CEC3A1}"/>
              </a:ext>
            </a:extLst>
          </p:cNvPr>
          <p:cNvSpPr/>
          <p:nvPr/>
        </p:nvSpPr>
        <p:spPr>
          <a:xfrm rot="5400000">
            <a:off x="4728591" y="4568131"/>
            <a:ext cx="45719" cy="268935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4A08EC-5BEE-8844-03A2-EADC305AA99B}"/>
              </a:ext>
            </a:extLst>
          </p:cNvPr>
          <p:cNvSpPr txBox="1"/>
          <p:nvPr/>
        </p:nvSpPr>
        <p:spPr>
          <a:xfrm>
            <a:off x="4557173" y="47565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E217B0-2B0F-571A-D639-678E315ED104}"/>
                  </a:ext>
                </a:extLst>
              </p:cNvPr>
              <p:cNvSpPr txBox="1"/>
              <p:nvPr/>
            </p:nvSpPr>
            <p:spPr>
              <a:xfrm>
                <a:off x="5119282" y="4704745"/>
                <a:ext cx="16688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2×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states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E217B0-2B0F-571A-D639-678E315ED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82" y="4704745"/>
                <a:ext cx="1668855" cy="338554"/>
              </a:xfrm>
              <a:prstGeom prst="rect">
                <a:avLst/>
              </a:prstGeom>
              <a:blipFill>
                <a:blip r:embed="rId10"/>
                <a:stretch>
                  <a:fillRect t="-3704" r="-758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80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 animBg="1"/>
      <p:bldP spid="9" grpId="0"/>
      <p:bldP spid="11" grpId="0"/>
      <p:bldP spid="16" grpId="0"/>
      <p:bldP spid="19" grpId="0"/>
      <p:bldP spid="20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 animBg="1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3815-022F-8E36-E91B-B26D075C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DQN: Action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A28958-804D-2AEE-F1EF-91785445CC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” rule: order demand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) plus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e</a:t>
                </a:r>
                <a:r>
                  <a:rPr lang="en-US" b="0" dirty="0"/>
                  <a:t>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{−5, …,5}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Translating to to our notation: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Action space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A28958-804D-2AEE-F1EF-91785445C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52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88416-2E5C-582F-8D94-55A44435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DQN: Rewards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7A404-4EBE-ADF7-DD11-10FBF5E62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problems: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Reward signal is delayed because of lead times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Full reward (system-wide cost) is not observed until end of game</a:t>
            </a:r>
          </a:p>
          <a:p>
            <a:r>
              <a:rPr lang="en-US" dirty="0"/>
              <a:t>Use </a:t>
            </a:r>
            <a:r>
              <a:rPr lang="en-US" b="1" dirty="0"/>
              <a:t>reward shaping </a:t>
            </a:r>
            <a:r>
              <a:rPr lang="en-US" dirty="0"/>
              <a:t>to address this</a:t>
            </a:r>
          </a:p>
          <a:p>
            <a:pPr lvl="1">
              <a:spcBef>
                <a:spcPts val="0"/>
              </a:spcBef>
            </a:pPr>
            <a:r>
              <a:rPr lang="en-US" dirty="0"/>
              <a:t>During training, update intermediate rewards based on final rewards</a:t>
            </a:r>
          </a:p>
          <a:p>
            <a:r>
              <a:rPr lang="en-US" dirty="0"/>
              <a:t>“Shaped-reward DQN” (SRDQN)</a:t>
            </a:r>
          </a:p>
        </p:txBody>
      </p:sp>
    </p:spTree>
    <p:extLst>
      <p:ext uri="{BB962C8B-B14F-4D97-AF65-F5344CB8AC3E}">
        <p14:creationId xmlns:p14="http://schemas.microsoft.com/office/powerpoint/2010/main" val="102701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9B6A-5698-0AAA-971A-AEFB7BB8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DQN: Other aspects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7A200-1F45-E406-D68B-4D191FE9B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DNN</a:t>
            </a:r>
          </a:p>
          <a:p>
            <a:pPr lvl="1">
              <a:spcBef>
                <a:spcPts val="0"/>
              </a:spcBef>
            </a:pPr>
            <a:r>
              <a:rPr lang="en-US" dirty="0"/>
              <a:t>Q-function approximator</a:t>
            </a:r>
          </a:p>
          <a:p>
            <a:pPr lvl="1">
              <a:spcBef>
                <a:spcPts val="0"/>
              </a:spcBef>
            </a:pPr>
            <a:r>
              <a:rPr lang="en-US" dirty="0"/>
              <a:t>Fully connected network, experience replay, etc.</a:t>
            </a:r>
          </a:p>
          <a:p>
            <a:r>
              <a:rPr lang="en-US" dirty="0"/>
              <a:t>Train on simulated environment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Not </a:t>
            </a:r>
            <a:r>
              <a:rPr lang="en-US" dirty="0" err="1">
                <a:latin typeface="Andale Mono" panose="020B0509000000000004" pitchFamily="49" charset="0"/>
              </a:rPr>
              <a:t>stockpyl</a:t>
            </a:r>
            <a:r>
              <a:rPr lang="en-US" dirty="0"/>
              <a:t>, but similar idea</a:t>
            </a:r>
          </a:p>
          <a:p>
            <a:r>
              <a:rPr lang="en-US" dirty="0"/>
              <a:t>Transfer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2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E48D-1705-8A44-BAE5-AC69CBA1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vs. classical inventory models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9A0BF38-957D-6949-A815-541F1DEE1775}"/>
              </a:ext>
            </a:extLst>
          </p:cNvPr>
          <p:cNvGraphicFramePr>
            <a:graphicFrameLocks noGrp="1"/>
          </p:cNvGraphicFramePr>
          <p:nvPr/>
        </p:nvGraphicFramePr>
        <p:xfrm>
          <a:off x="980388" y="1525995"/>
          <a:ext cx="7183224" cy="1905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591612">
                  <a:extLst>
                    <a:ext uri="{9D8B030D-6E8A-4147-A177-3AD203B41FA5}">
                      <a16:colId xmlns:a16="http://schemas.microsoft.com/office/drawing/2014/main" val="3469389944"/>
                    </a:ext>
                  </a:extLst>
                </a:gridCol>
                <a:gridCol w="3591612">
                  <a:extLst>
                    <a:ext uri="{9D8B030D-6E8A-4147-A177-3AD203B41FA5}">
                      <a16:colId xmlns:a16="http://schemas.microsoft.com/office/drawing/2014/main" val="9297734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Classical Inventory Models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Inventory Optimization by RL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147441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Stationary parameters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Dynamic environment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241155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Known probability distributions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Imprecise model of uncertainty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6314041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Hard to generalize to new constraints, objectives, etc.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Flexible with respect to problem definition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8638094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Analytical solutions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Numerical solutions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291273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No training required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roxima Nova" panose="02000506030000020004" pitchFamily="2" charset="0"/>
                        </a:rPr>
                        <a:t>Must be trained</a:t>
                      </a:r>
                      <a:endParaRPr lang="en-US" sz="1400" dirty="0">
                        <a:latin typeface="Proxima Nova" panose="02000506030000020004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803415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E7EEDBB-DECC-D44F-BC58-406EADEEF33A}"/>
              </a:ext>
            </a:extLst>
          </p:cNvPr>
          <p:cNvSpPr txBox="1"/>
          <p:nvPr/>
        </p:nvSpPr>
        <p:spPr>
          <a:xfrm>
            <a:off x="1766456" y="3607690"/>
            <a:ext cx="56110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RL works well when we have a </a:t>
            </a:r>
            <a:r>
              <a:rPr lang="en-US" sz="1500" b="1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model of the environment,</a:t>
            </a:r>
            <a:r>
              <a:rPr lang="en-US" sz="1500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 even if we can’t optimize the environment analytically.</a:t>
            </a:r>
          </a:p>
          <a:p>
            <a:endParaRPr lang="en-US" sz="1500" dirty="0">
              <a:latin typeface="Proxima Nova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But this also means we need to be able to </a:t>
            </a:r>
            <a:r>
              <a:rPr lang="en-US" sz="1500" b="1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simulate</a:t>
            </a:r>
            <a:r>
              <a:rPr lang="en-US" sz="1500" dirty="0"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3911149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1C00-6AD2-F84D-A516-412AF64F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531EB-0DD0-9943-8F6A-FA2214D4D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6164514" cy="2860200"/>
          </a:xfrm>
        </p:spPr>
        <p:txBody>
          <a:bodyPr/>
          <a:lstStyle/>
          <a:p>
            <a:r>
              <a:rPr lang="en-US" dirty="0"/>
              <a:t>Training requires lots of computational power</a:t>
            </a:r>
          </a:p>
          <a:p>
            <a:r>
              <a:rPr lang="en-US" dirty="0"/>
              <a:t>Thousands of hours of compute time!</a:t>
            </a:r>
          </a:p>
          <a:p>
            <a:r>
              <a:rPr lang="en-US" dirty="0"/>
              <a:t>Training data are simulated</a:t>
            </a:r>
          </a:p>
          <a:p>
            <a:r>
              <a:rPr lang="en-US" dirty="0"/>
              <a:t>Once trained, model can recommend new inventory levels in real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38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91E3BDE-595E-3048-895D-A37225302A76}"/>
              </a:ext>
            </a:extLst>
          </p:cNvPr>
          <p:cNvSpPr/>
          <p:nvPr/>
        </p:nvSpPr>
        <p:spPr>
          <a:xfrm>
            <a:off x="2768330" y="2304178"/>
            <a:ext cx="4014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2"/>
              </a:rPr>
              <a:t>https://</a:t>
            </a:r>
            <a:r>
              <a:rPr lang="en-US" sz="1800" kern="1200" dirty="0" err="1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2"/>
              </a:rPr>
              <a:t>youtu.be</a:t>
            </a:r>
            <a:r>
              <a:rPr lang="en-US" sz="1800" kern="12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2"/>
              </a:rPr>
              <a:t>/</a:t>
            </a:r>
            <a:r>
              <a:rPr lang="en-US" sz="1800" kern="1200" dirty="0" err="1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2"/>
              </a:rPr>
              <a:t>EiabJFqQlHk</a:t>
            </a:r>
            <a:endParaRPr lang="en-US" sz="1800" kern="12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50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85B8-CEFF-4940-BA77-B555A3FD7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8615484" cy="572700"/>
          </a:xfrm>
        </p:spPr>
        <p:txBody>
          <a:bodyPr/>
          <a:lstStyle/>
          <a:p>
            <a:r>
              <a:rPr lang="en-US" dirty="0"/>
              <a:t>Performance with “rational” (base-stock) teammates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099B7A8C-3DB0-7F41-935A-8102627F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72" y="1659016"/>
            <a:ext cx="3310910" cy="296644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CBF3B8-68F8-044A-961D-E00288D3BBE4}"/>
              </a:ext>
            </a:extLst>
          </p:cNvPr>
          <p:cNvGrpSpPr/>
          <p:nvPr/>
        </p:nvGrpSpPr>
        <p:grpSpPr>
          <a:xfrm>
            <a:off x="1353215" y="3710773"/>
            <a:ext cx="667113" cy="651599"/>
            <a:chOff x="5377890" y="907637"/>
            <a:chExt cx="1185978" cy="11583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A10DCAE-5108-9E48-B6DC-2BAEC5D51C9D}"/>
                </a:ext>
              </a:extLst>
            </p:cNvPr>
            <p:cNvSpPr/>
            <p:nvPr/>
          </p:nvSpPr>
          <p:spPr>
            <a:xfrm>
              <a:off x="5444923" y="960879"/>
              <a:ext cx="1051913" cy="1051913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7BF3BD-E8FB-364E-BE1D-45B83F0FC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7890" y="907637"/>
              <a:ext cx="1185978" cy="115839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C3DBE2-D44E-7848-AAAA-B6BB31CD8F2C}"/>
              </a:ext>
            </a:extLst>
          </p:cNvPr>
          <p:cNvGrpSpPr/>
          <p:nvPr/>
        </p:nvGrpSpPr>
        <p:grpSpPr>
          <a:xfrm>
            <a:off x="3802550" y="2353190"/>
            <a:ext cx="591701" cy="591701"/>
            <a:chOff x="6746790" y="1025526"/>
            <a:chExt cx="1495168" cy="149516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C64713-BE98-1240-9146-8258F967B209}"/>
                </a:ext>
              </a:extLst>
            </p:cNvPr>
            <p:cNvSpPr/>
            <p:nvPr/>
          </p:nvSpPr>
          <p:spPr>
            <a:xfrm>
              <a:off x="6746790" y="1025526"/>
              <a:ext cx="1495168" cy="149516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C020709-8D68-224A-9C45-A82286F3D539}"/>
                </a:ext>
              </a:extLst>
            </p:cNvPr>
            <p:cNvCxnSpPr/>
            <p:nvPr/>
          </p:nvCxnSpPr>
          <p:spPr>
            <a:xfrm flipV="1">
              <a:off x="7043351" y="1322173"/>
              <a:ext cx="0" cy="778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DCC368A-E314-8743-9D1B-161C48D19EB0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51" y="2100649"/>
              <a:ext cx="1050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A7F9AF-8396-C842-B1E0-D2B552EA062F}"/>
                </a:ext>
              </a:extLst>
            </p:cNvPr>
            <p:cNvCxnSpPr/>
            <p:nvPr/>
          </p:nvCxnSpPr>
          <p:spPr>
            <a:xfrm>
              <a:off x="7043351" y="1655806"/>
              <a:ext cx="926757" cy="0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AAAE81-DFF5-B448-B764-6FD9EC906A93}"/>
              </a:ext>
            </a:extLst>
          </p:cNvPr>
          <p:cNvGrpSpPr/>
          <p:nvPr/>
        </p:nvGrpSpPr>
        <p:grpSpPr>
          <a:xfrm>
            <a:off x="3916895" y="4003809"/>
            <a:ext cx="591701" cy="591701"/>
            <a:chOff x="6746790" y="1025526"/>
            <a:chExt cx="1495168" cy="149516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9030C85-7F44-7349-BA7A-5B4F6C98F38A}"/>
                </a:ext>
              </a:extLst>
            </p:cNvPr>
            <p:cNvSpPr/>
            <p:nvPr/>
          </p:nvSpPr>
          <p:spPr>
            <a:xfrm>
              <a:off x="6746790" y="1025526"/>
              <a:ext cx="1495168" cy="149516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6DAD36-C06F-4E42-A32F-9892C7ADBBB0}"/>
                </a:ext>
              </a:extLst>
            </p:cNvPr>
            <p:cNvCxnSpPr/>
            <p:nvPr/>
          </p:nvCxnSpPr>
          <p:spPr>
            <a:xfrm flipV="1">
              <a:off x="7043351" y="1322173"/>
              <a:ext cx="0" cy="778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DA6D540-C8D4-6A4C-98C8-1C6CFBE0EC6F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51" y="2100649"/>
              <a:ext cx="1050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9B7D229-7A87-4749-8844-950275386032}"/>
                </a:ext>
              </a:extLst>
            </p:cNvPr>
            <p:cNvCxnSpPr/>
            <p:nvPr/>
          </p:nvCxnSpPr>
          <p:spPr>
            <a:xfrm>
              <a:off x="7043351" y="1655806"/>
              <a:ext cx="926757" cy="0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C6BA1C-64AB-5E40-A1FB-85AB926979EF}"/>
              </a:ext>
            </a:extLst>
          </p:cNvPr>
          <p:cNvGrpSpPr/>
          <p:nvPr/>
        </p:nvGrpSpPr>
        <p:grpSpPr>
          <a:xfrm>
            <a:off x="2776167" y="1493032"/>
            <a:ext cx="591701" cy="591701"/>
            <a:chOff x="6746790" y="1025526"/>
            <a:chExt cx="1495168" cy="149516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34EFBD0-89EB-2C4F-BD24-8EBFA9ACBABF}"/>
                </a:ext>
              </a:extLst>
            </p:cNvPr>
            <p:cNvSpPr/>
            <p:nvPr/>
          </p:nvSpPr>
          <p:spPr>
            <a:xfrm>
              <a:off x="6746790" y="1025526"/>
              <a:ext cx="1495168" cy="149516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43A9D9-20C8-5445-BA86-747340136E30}"/>
                </a:ext>
              </a:extLst>
            </p:cNvPr>
            <p:cNvCxnSpPr/>
            <p:nvPr/>
          </p:nvCxnSpPr>
          <p:spPr>
            <a:xfrm flipV="1">
              <a:off x="7043351" y="1322173"/>
              <a:ext cx="0" cy="778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D9256F-24F9-314F-B791-16EECA15DFDC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51" y="2100649"/>
              <a:ext cx="1050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162BBF-C670-C14D-AD98-57664AA7FC9F}"/>
                </a:ext>
              </a:extLst>
            </p:cNvPr>
            <p:cNvCxnSpPr/>
            <p:nvPr/>
          </p:nvCxnSpPr>
          <p:spPr>
            <a:xfrm>
              <a:off x="7043351" y="1655806"/>
              <a:ext cx="926757" cy="0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B824A7A-A786-894D-8E7D-3E609A365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43" y="1889016"/>
            <a:ext cx="3097861" cy="24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9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85B8-CEFF-4940-BA77-B555A3FD7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8615484" cy="572700"/>
          </a:xfrm>
        </p:spPr>
        <p:txBody>
          <a:bodyPr/>
          <a:lstStyle/>
          <a:p>
            <a:r>
              <a:rPr lang="en-US" dirty="0"/>
              <a:t>Performance with “human-like” (</a:t>
            </a:r>
            <a:r>
              <a:rPr lang="en-US" dirty="0" err="1"/>
              <a:t>Sterman</a:t>
            </a:r>
            <a:r>
              <a:rPr lang="en-US" dirty="0"/>
              <a:t>) teammates</a:t>
            </a:r>
          </a:p>
        </p:txBody>
      </p:sp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D77F10FE-C850-EA4D-A105-AB187525A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29" y="1655911"/>
            <a:ext cx="3310910" cy="29664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1257E2-162C-2544-8FD3-8279B1E3E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300" y="1885911"/>
            <a:ext cx="3097860" cy="243442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CF0E9D5-D543-774C-99C4-0525D66B0D7C}"/>
              </a:ext>
            </a:extLst>
          </p:cNvPr>
          <p:cNvGrpSpPr/>
          <p:nvPr/>
        </p:nvGrpSpPr>
        <p:grpSpPr>
          <a:xfrm>
            <a:off x="3894704" y="3996445"/>
            <a:ext cx="591701" cy="591701"/>
            <a:chOff x="5769016" y="2506360"/>
            <a:chExt cx="1051913" cy="105191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07AEAB1-F7E4-0446-AA81-7D6F761CC764}"/>
                </a:ext>
              </a:extLst>
            </p:cNvPr>
            <p:cNvSpPr/>
            <p:nvPr/>
          </p:nvSpPr>
          <p:spPr>
            <a:xfrm>
              <a:off x="5769016" y="2506360"/>
              <a:ext cx="1051913" cy="10519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BA3C948-6FF4-C142-AB91-4124B6F03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7659" y="2715064"/>
              <a:ext cx="0" cy="547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A67ACAE-28A6-104F-8C75-EC4F4F3678D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659" y="3262754"/>
              <a:ext cx="7389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B8CBB6-5576-474F-A241-0B03D2687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7659" y="2852201"/>
              <a:ext cx="102193" cy="97587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FE45781-60F2-A040-BF93-596AA6D8F177}"/>
                </a:ext>
              </a:extLst>
            </p:cNvPr>
            <p:cNvCxnSpPr>
              <a:cxnSpLocks/>
            </p:cNvCxnSpPr>
            <p:nvPr/>
          </p:nvCxnSpPr>
          <p:spPr>
            <a:xfrm>
              <a:off x="6079852" y="2852201"/>
              <a:ext cx="106451" cy="240250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8343C5A-F7EA-0845-98B1-2634D53C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6303" y="2988909"/>
              <a:ext cx="84630" cy="103542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EA9945E-B915-354B-BB88-FC78B68AE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2502" y="2949788"/>
              <a:ext cx="114882" cy="51771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FF91BA9-5212-0B41-B2D5-AB38726259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4850" y="2741534"/>
              <a:ext cx="98733" cy="220904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1833E5-79F5-F441-994C-064FC06EF450}"/>
                </a:ext>
              </a:extLst>
            </p:cNvPr>
            <p:cNvCxnSpPr>
              <a:cxnSpLocks/>
            </p:cNvCxnSpPr>
            <p:nvPr/>
          </p:nvCxnSpPr>
          <p:spPr>
            <a:xfrm>
              <a:off x="6442278" y="2766835"/>
              <a:ext cx="103653" cy="265481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E95752-8E22-0C44-885E-03CED02D3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7500" y="2922269"/>
              <a:ext cx="84630" cy="103542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6C18E9-1118-4A47-BC52-CDE939DF0E4F}"/>
              </a:ext>
            </a:extLst>
          </p:cNvPr>
          <p:cNvGrpSpPr/>
          <p:nvPr/>
        </p:nvGrpSpPr>
        <p:grpSpPr>
          <a:xfrm>
            <a:off x="1368388" y="3725821"/>
            <a:ext cx="591701" cy="591701"/>
            <a:chOff x="5769016" y="2506360"/>
            <a:chExt cx="1051913" cy="105191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D466638-FEE1-A046-AD7D-90A3240BFC6E}"/>
                </a:ext>
              </a:extLst>
            </p:cNvPr>
            <p:cNvSpPr/>
            <p:nvPr/>
          </p:nvSpPr>
          <p:spPr>
            <a:xfrm>
              <a:off x="5769016" y="2506360"/>
              <a:ext cx="1051913" cy="10519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2A8787C-6B17-BC40-A72E-BDC60B4CD7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7659" y="2715064"/>
              <a:ext cx="0" cy="547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B4BFDE3-F073-CD48-8840-6086A46C917C}"/>
                </a:ext>
              </a:extLst>
            </p:cNvPr>
            <p:cNvCxnSpPr>
              <a:cxnSpLocks/>
            </p:cNvCxnSpPr>
            <p:nvPr/>
          </p:nvCxnSpPr>
          <p:spPr>
            <a:xfrm>
              <a:off x="5977659" y="3262754"/>
              <a:ext cx="7389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A085A1-8C19-FC4E-A956-3F6366B14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7659" y="2852201"/>
              <a:ext cx="102193" cy="97587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E8CCCC1-7CD2-CE46-97C7-FF8D36FD4AB6}"/>
                </a:ext>
              </a:extLst>
            </p:cNvPr>
            <p:cNvCxnSpPr>
              <a:cxnSpLocks/>
            </p:cNvCxnSpPr>
            <p:nvPr/>
          </p:nvCxnSpPr>
          <p:spPr>
            <a:xfrm>
              <a:off x="6079852" y="2852201"/>
              <a:ext cx="106451" cy="240250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788EEB-C9BF-6640-961C-9C03E185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6303" y="2988909"/>
              <a:ext cx="84630" cy="103542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D4FEF0-7DFC-B148-AF58-7F4F37284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2502" y="2949788"/>
              <a:ext cx="114882" cy="51771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008D32-EE5C-B147-A2C2-2690A9A47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4850" y="2741534"/>
              <a:ext cx="98733" cy="220904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097DCC-06A9-9F43-A3A9-DE745EF4ED24}"/>
                </a:ext>
              </a:extLst>
            </p:cNvPr>
            <p:cNvCxnSpPr>
              <a:cxnSpLocks/>
            </p:cNvCxnSpPr>
            <p:nvPr/>
          </p:nvCxnSpPr>
          <p:spPr>
            <a:xfrm>
              <a:off x="6442278" y="2766835"/>
              <a:ext cx="103653" cy="265481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6FAFD85-0082-2544-8603-6EB648D7B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7500" y="2922269"/>
              <a:ext cx="84630" cy="103542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36ECD9-3563-3A47-8F90-8E8E3388288D}"/>
              </a:ext>
            </a:extLst>
          </p:cNvPr>
          <p:cNvGrpSpPr/>
          <p:nvPr/>
        </p:nvGrpSpPr>
        <p:grpSpPr>
          <a:xfrm>
            <a:off x="3784906" y="2347270"/>
            <a:ext cx="591701" cy="591701"/>
            <a:chOff x="5769016" y="2506360"/>
            <a:chExt cx="1051913" cy="105191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A243C6-E4B6-FD43-95E9-9136A9C7281E}"/>
                </a:ext>
              </a:extLst>
            </p:cNvPr>
            <p:cNvSpPr/>
            <p:nvPr/>
          </p:nvSpPr>
          <p:spPr>
            <a:xfrm>
              <a:off x="5769016" y="2506360"/>
              <a:ext cx="1051913" cy="10519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9A7FDC2-1333-A44D-B901-A2D634339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7659" y="2715064"/>
              <a:ext cx="0" cy="547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701990D-6A4B-0C43-9749-35B682BD2323}"/>
                </a:ext>
              </a:extLst>
            </p:cNvPr>
            <p:cNvCxnSpPr>
              <a:cxnSpLocks/>
            </p:cNvCxnSpPr>
            <p:nvPr/>
          </p:nvCxnSpPr>
          <p:spPr>
            <a:xfrm>
              <a:off x="5977659" y="3262754"/>
              <a:ext cx="7389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1ED0DA0-A9C4-F644-9D58-A5A5240C4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7659" y="2852201"/>
              <a:ext cx="102193" cy="97587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F90B7E0-2858-C64A-A06A-E29B67455520}"/>
                </a:ext>
              </a:extLst>
            </p:cNvPr>
            <p:cNvCxnSpPr>
              <a:cxnSpLocks/>
            </p:cNvCxnSpPr>
            <p:nvPr/>
          </p:nvCxnSpPr>
          <p:spPr>
            <a:xfrm>
              <a:off x="6079852" y="2852201"/>
              <a:ext cx="106451" cy="240250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C85533-40E8-A74E-B882-0CE5E4E97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6303" y="2988909"/>
              <a:ext cx="84630" cy="103542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855004D-6E6A-EF40-A5F8-1AA5A06DE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2502" y="2949788"/>
              <a:ext cx="114882" cy="51771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02CD34-210E-5B45-8274-13C27CAF8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4850" y="2741534"/>
              <a:ext cx="98733" cy="220904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7E660F5-F44A-5147-84F3-B82197A6E719}"/>
                </a:ext>
              </a:extLst>
            </p:cNvPr>
            <p:cNvCxnSpPr>
              <a:cxnSpLocks/>
            </p:cNvCxnSpPr>
            <p:nvPr/>
          </p:nvCxnSpPr>
          <p:spPr>
            <a:xfrm>
              <a:off x="6442278" y="2766835"/>
              <a:ext cx="103653" cy="265481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F0AE488-CF12-1C40-B9A3-00B811A591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7500" y="2922269"/>
              <a:ext cx="84630" cy="103542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70D61D-BB26-2D40-96EF-D07F998BEFA3}"/>
              </a:ext>
            </a:extLst>
          </p:cNvPr>
          <p:cNvGrpSpPr/>
          <p:nvPr/>
        </p:nvGrpSpPr>
        <p:grpSpPr>
          <a:xfrm>
            <a:off x="2758523" y="1489927"/>
            <a:ext cx="591701" cy="591701"/>
            <a:chOff x="5769016" y="2506360"/>
            <a:chExt cx="1051913" cy="105191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06714BE-2559-9644-8884-041205BE07F7}"/>
                </a:ext>
              </a:extLst>
            </p:cNvPr>
            <p:cNvSpPr/>
            <p:nvPr/>
          </p:nvSpPr>
          <p:spPr>
            <a:xfrm>
              <a:off x="5769016" y="2506360"/>
              <a:ext cx="1051913" cy="105191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6FFBA12-9CEF-2947-AAC6-EF066CF2F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7659" y="2715064"/>
              <a:ext cx="0" cy="547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2ABF7D4-7DD1-9440-8F9A-CCE0221347BD}"/>
                </a:ext>
              </a:extLst>
            </p:cNvPr>
            <p:cNvCxnSpPr>
              <a:cxnSpLocks/>
            </p:cNvCxnSpPr>
            <p:nvPr/>
          </p:nvCxnSpPr>
          <p:spPr>
            <a:xfrm>
              <a:off x="5977659" y="3262754"/>
              <a:ext cx="7389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F0DDFFD-FD20-B147-A0AC-6CE49CBC9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7659" y="2852201"/>
              <a:ext cx="102193" cy="97587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6DC747C-197A-D249-90D7-2203177BA256}"/>
                </a:ext>
              </a:extLst>
            </p:cNvPr>
            <p:cNvCxnSpPr>
              <a:cxnSpLocks/>
            </p:cNvCxnSpPr>
            <p:nvPr/>
          </p:nvCxnSpPr>
          <p:spPr>
            <a:xfrm>
              <a:off x="6079852" y="2852201"/>
              <a:ext cx="106451" cy="240250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930B4A1-DF9A-6845-8F06-E3AF056C8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6303" y="2988909"/>
              <a:ext cx="84630" cy="103542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AA080ED-C1F6-0448-840C-A3EAFEE40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2502" y="2949788"/>
              <a:ext cx="114882" cy="51771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7DBE436-BA38-CF45-87D4-509A790FD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4850" y="2741534"/>
              <a:ext cx="98733" cy="220904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F2CBDBA-B6F3-C942-ACCA-73C0C583963C}"/>
                </a:ext>
              </a:extLst>
            </p:cNvPr>
            <p:cNvCxnSpPr>
              <a:cxnSpLocks/>
            </p:cNvCxnSpPr>
            <p:nvPr/>
          </p:nvCxnSpPr>
          <p:spPr>
            <a:xfrm>
              <a:off x="6442278" y="2766835"/>
              <a:ext cx="103653" cy="265481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828BF25-89E5-4C43-9834-C33D6E0A8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7500" y="2922269"/>
              <a:ext cx="84630" cy="103542"/>
            </a:xfrm>
            <a:prstGeom prst="line">
              <a:avLst/>
            </a:prstGeom>
            <a:ln w="28575">
              <a:solidFill>
                <a:srgbClr val="008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5AAC3E-9AA4-2340-8C61-5608E43FDAAA}"/>
              </a:ext>
            </a:extLst>
          </p:cNvPr>
          <p:cNvGrpSpPr/>
          <p:nvPr/>
        </p:nvGrpSpPr>
        <p:grpSpPr>
          <a:xfrm>
            <a:off x="1330682" y="3709231"/>
            <a:ext cx="667113" cy="651599"/>
            <a:chOff x="5377890" y="907637"/>
            <a:chExt cx="1185978" cy="115839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9EE1ED4-6F0B-5948-8029-0C09E946CC20}"/>
                </a:ext>
              </a:extLst>
            </p:cNvPr>
            <p:cNvSpPr/>
            <p:nvPr/>
          </p:nvSpPr>
          <p:spPr>
            <a:xfrm>
              <a:off x="5444923" y="960879"/>
              <a:ext cx="1051913" cy="1051913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799D9BA-71A4-1749-87AE-B64865DAF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7890" y="907637"/>
              <a:ext cx="1185978" cy="1158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935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836D-D045-C27D-20D6-193F87438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The Beer Game as a Deep RL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B3A0B-BF09-CA3E-FB7D-91394FB823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1325338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2B37F8-EC52-C448-AA62-0851D76F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4046C-CB2E-2141-A86A-38B4045B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464543"/>
            <a:ext cx="4163378" cy="1864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A0EF52-EC27-1C4B-BB44-F240B690B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225" y="1464543"/>
            <a:ext cx="3999066" cy="2329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FBCF48-96F1-EB4F-8D66-C4C64E621176}"/>
              </a:ext>
            </a:extLst>
          </p:cNvPr>
          <p:cNvSpPr/>
          <p:nvPr/>
        </p:nvSpPr>
        <p:spPr>
          <a:xfrm>
            <a:off x="4602444" y="3918258"/>
            <a:ext cx="416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https://medium.com/opex-analytics/reinforcement-learning-explained-using-the-beer-game-8b4c3b709d2b</a:t>
            </a:r>
            <a:endParaRPr lang="en-US" sz="1200" kern="12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89FA53-DBC0-EE48-97A2-B7E6377ED8A5}"/>
              </a:ext>
            </a:extLst>
          </p:cNvPr>
          <p:cNvSpPr/>
          <p:nvPr/>
        </p:nvSpPr>
        <p:spPr>
          <a:xfrm>
            <a:off x="298438" y="3918258"/>
            <a:ext cx="3917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5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5"/>
              </a:rPr>
              <a:t>pubsonline.informs.org</a:t>
            </a:r>
            <a:r>
              <a:rPr lang="en-US" sz="1200" kern="12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5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5"/>
              </a:rPr>
              <a:t>doi</a:t>
            </a:r>
            <a:r>
              <a:rPr lang="en-US" sz="1200" kern="12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5"/>
              </a:rPr>
              <a:t>/abs/10.1287/msom.2020.0939</a:t>
            </a:r>
            <a:endParaRPr lang="en-US" sz="1200" kern="12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7C937E-962E-6F45-AB30-3FE88C0CC3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956"/>
          <a:stretch/>
        </p:blipFill>
        <p:spPr>
          <a:xfrm>
            <a:off x="298438" y="1464544"/>
            <a:ext cx="4243119" cy="2329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EE2E18-2742-D44C-B939-B4BBBB734958}"/>
              </a:ext>
            </a:extLst>
          </p:cNvPr>
          <p:cNvSpPr/>
          <p:nvPr/>
        </p:nvSpPr>
        <p:spPr>
          <a:xfrm>
            <a:off x="311700" y="4688645"/>
            <a:ext cx="49632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Open-source code at </a:t>
            </a:r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7"/>
              </a:rPr>
              <a:t>https://github.com/beergameAI</a:t>
            </a:r>
            <a:endParaRPr lang="en-US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3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4C85-7D43-9A4D-B2C0-227AE434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6136234" cy="5727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Opex</a:t>
            </a:r>
            <a:r>
              <a:rPr lang="en-US" dirty="0"/>
              <a:t>/</a:t>
            </a:r>
            <a:r>
              <a:rPr lang="en-US" dirty="0" err="1"/>
              <a:t>Llamasoft</a:t>
            </a:r>
            <a:r>
              <a:rPr lang="en-US" dirty="0"/>
              <a:t>/</a:t>
            </a:r>
            <a:r>
              <a:rPr lang="en-US" dirty="0" err="1"/>
              <a:t>Coupa</a:t>
            </a:r>
            <a:r>
              <a:rPr lang="en-US" dirty="0"/>
              <a:t> beer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E0DF8-1BAE-0144-82F6-A6EED457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997" y="1637539"/>
            <a:ext cx="2288969" cy="2288969"/>
          </a:xfrm>
          <a:prstGeom prst="rect">
            <a:avLst/>
          </a:prstGeom>
        </p:spPr>
      </p:pic>
      <p:pic>
        <p:nvPicPr>
          <p:cNvPr id="5" name="Picture 2" descr="https://cdn-images-1.medium.com/max/1000/1*cMMTpu3HwYms2O_FFNXOQw.png">
            <a:extLst>
              <a:ext uri="{FF2B5EF4-FFF2-40B4-BE49-F238E27FC236}">
                <a16:creationId xmlns:a16="http://schemas.microsoft.com/office/drawing/2014/main" id="{995AC79B-6B69-BE4D-B0E6-E945236B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83" y="1478087"/>
            <a:ext cx="4944699" cy="32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B6ED42-C32B-FD4D-BE7F-B6B28033F7B5}"/>
              </a:ext>
            </a:extLst>
          </p:cNvPr>
          <p:cNvSpPr/>
          <p:nvPr/>
        </p:nvSpPr>
        <p:spPr>
          <a:xfrm>
            <a:off x="5782932" y="3757231"/>
            <a:ext cx="2977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MU Typewriter Text" panose="02000609000000000000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beergame.opexanalytics.com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CMU Typewriter Text" panose="02000609000000000000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D63BDC-00A9-A33E-E3BB-0B5F96CD8682}"/>
              </a:ext>
            </a:extLst>
          </p:cNvPr>
          <p:cNvGrpSpPr/>
          <p:nvPr/>
        </p:nvGrpSpPr>
        <p:grpSpPr>
          <a:xfrm>
            <a:off x="6262777" y="1683229"/>
            <a:ext cx="2122098" cy="2138273"/>
            <a:chOff x="6262777" y="1683229"/>
            <a:chExt cx="2122098" cy="21382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BE06E7-AD81-6258-FF41-375B3439E3BE}"/>
                </a:ext>
              </a:extLst>
            </p:cNvPr>
            <p:cNvCxnSpPr/>
            <p:nvPr/>
          </p:nvCxnSpPr>
          <p:spPr>
            <a:xfrm>
              <a:off x="6262777" y="1699404"/>
              <a:ext cx="2122098" cy="2122098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0BCA329-3261-5C01-96DD-6960BD9EB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2777" y="1683229"/>
              <a:ext cx="2122098" cy="2122098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378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26F4-DDAA-717F-E9DE-970FD3D3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E9F94-0ACF-E773-F764-5D086B70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49299"/>
            <a:ext cx="6603451" cy="3606421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github.com/LarrySnyder/RLforInventory</a:t>
            </a:r>
            <a:endParaRPr lang="en-US" dirty="0"/>
          </a:p>
          <a:p>
            <a:r>
              <a:rPr lang="en-US" dirty="0"/>
              <a:t>Click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notebooks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3: RL for </a:t>
            </a:r>
            <a:r>
              <a:rPr lang="en-US" dirty="0" err="1">
                <a:solidFill>
                  <a:srgbClr val="C00000"/>
                </a:solidFill>
                <a:latin typeface="Andale Mono" panose="020B0509000000000004" pitchFamily="49" charset="0"/>
              </a:rPr>
              <a:t>MPNV.ipynb</a:t>
            </a:r>
            <a:endParaRPr lang="en-US" dirty="0">
              <a:solidFill>
                <a:srgbClr val="C00000"/>
              </a:solidFill>
              <a:latin typeface="Andale Mono" panose="020B0509000000000004" pitchFamily="49" charset="0"/>
            </a:endParaRPr>
          </a:p>
          <a:p>
            <a:r>
              <a:rPr lang="en-US" dirty="0"/>
              <a:t>Click the “Open in </a:t>
            </a:r>
            <a:r>
              <a:rPr lang="en-US" dirty="0" err="1"/>
              <a:t>Colab</a:t>
            </a:r>
            <a:r>
              <a:rPr lang="en-US" dirty="0"/>
              <a:t>” button: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Follow the directions in the notebook to make your own copy</a:t>
            </a:r>
          </a:p>
          <a:p>
            <a:r>
              <a:rPr lang="en-US" dirty="0"/>
              <a:t>Work through the notebook at your own 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6CF73B-66D1-E4DE-8349-0D7082C8D720}"/>
              </a:ext>
            </a:extLst>
          </p:cNvPr>
          <p:cNvGrpSpPr/>
          <p:nvPr/>
        </p:nvGrpSpPr>
        <p:grpSpPr>
          <a:xfrm>
            <a:off x="685294" y="2681023"/>
            <a:ext cx="3755571" cy="1338173"/>
            <a:chOff x="1338943" y="2871327"/>
            <a:chExt cx="3755571" cy="1338173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E4E50FB-9967-2FFD-05CF-E787A2D8B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6143" y="2871327"/>
              <a:ext cx="3298371" cy="133817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8D2F97A-18FE-06E7-A136-1203DA9F3CF0}"/>
                </a:ext>
              </a:extLst>
            </p:cNvPr>
            <p:cNvCxnSpPr/>
            <p:nvPr/>
          </p:nvCxnSpPr>
          <p:spPr>
            <a:xfrm flipV="1">
              <a:off x="1338943" y="3020786"/>
              <a:ext cx="457200" cy="25309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7C61782-7209-6501-078C-9CB0E98EB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900" y="776599"/>
            <a:ext cx="3118505" cy="31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3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D3AB78-09FD-FD49-B0CA-45A5263B251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7676E-0483-2643-AFCD-D938354DED53}"/>
              </a:ext>
            </a:extLst>
          </p:cNvPr>
          <p:cNvSpPr/>
          <p:nvPr/>
        </p:nvSpPr>
        <p:spPr>
          <a:xfrm>
            <a:off x="1" y="0"/>
            <a:ext cx="9133937" cy="5143500"/>
          </a:xfrm>
          <a:prstGeom prst="rect">
            <a:avLst/>
          </a:prstGeom>
          <a:solidFill>
            <a:schemeClr val="accent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A486C4-F224-F540-B642-1A1B6FFE1AF1}"/>
              </a:ext>
            </a:extLst>
          </p:cNvPr>
          <p:cNvSpPr/>
          <p:nvPr/>
        </p:nvSpPr>
        <p:spPr>
          <a:xfrm>
            <a:off x="0" y="264611"/>
            <a:ext cx="9144000" cy="51435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D6EB50-E7B7-7F47-87A7-C40F8264C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7" r="11569" b="-1"/>
          <a:stretch/>
        </p:blipFill>
        <p:spPr>
          <a:xfrm>
            <a:off x="-17215" y="1"/>
            <a:ext cx="3925874" cy="4657964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ADD2C-0200-344B-9923-233FCF07A990}"/>
              </a:ext>
            </a:extLst>
          </p:cNvPr>
          <p:cNvSpPr txBox="1"/>
          <p:nvPr/>
        </p:nvSpPr>
        <p:spPr>
          <a:xfrm>
            <a:off x="4331895" y="1233356"/>
            <a:ext cx="437847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  <a:p>
            <a:endParaRPr lang="en-US" sz="4000" b="1" dirty="0">
              <a:solidFill>
                <a:schemeClr val="bg1"/>
              </a:solidFill>
              <a:latin typeface="Proxima Nova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larry.snyder@lehigh.edu</a:t>
            </a:r>
          </a:p>
          <a:p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coral.ise.lehigh.edu</a:t>
            </a:r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larry</a:t>
            </a:r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</a:t>
            </a:r>
          </a:p>
          <a:p>
            <a:endParaRPr lang="en-US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Supported in part by NSF grants NSF:CCF:1618717, NSF:CMMI:1663256, NSF:CCF:1740796, and XSEDE:DDM180004.</a:t>
            </a:r>
          </a:p>
          <a:p>
            <a:endParaRPr lang="en-US" sz="4000" b="1" dirty="0">
              <a:solidFill>
                <a:schemeClr val="bg1"/>
              </a:solidFill>
              <a:latin typeface="Proxima Nova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289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3292A7-B7F6-BF4E-B645-5EEA9276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beer game</a:t>
            </a:r>
          </a:p>
        </p:txBody>
      </p:sp>
      <p:pic>
        <p:nvPicPr>
          <p:cNvPr id="5" name="Picture 2" descr="https://cdn-images-1.medium.com/max/1000/1*cMMTpu3HwYms2O_FFNXOQw.png">
            <a:extLst>
              <a:ext uri="{FF2B5EF4-FFF2-40B4-BE49-F238E27FC236}">
                <a16:creationId xmlns:a16="http://schemas.microsoft.com/office/drawing/2014/main" id="{2A8F0204-29A0-BA47-8C34-06F36D8C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34" y="1311592"/>
            <a:ext cx="5553131" cy="37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62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3598-F94B-BC45-B600-84F397F8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bullwhip effect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8BD339-7E19-C942-83BD-2676D1C7D0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365186"/>
              </p:ext>
            </p:extLst>
          </p:nvPr>
        </p:nvGraphicFramePr>
        <p:xfrm>
          <a:off x="909108" y="1349300"/>
          <a:ext cx="7325783" cy="3631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387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8864-ABAA-2246-A2E5-BA2FD842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goals of the beer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D41E7-AA41-9B4A-8CF0-506FE065B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8247838" cy="28602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Player’s goal: </a:t>
            </a:r>
            <a:r>
              <a:rPr lang="en-US" dirty="0"/>
              <a:t>optimize inventory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Professor’s goal: </a:t>
            </a:r>
            <a:r>
              <a:rPr lang="en-US" dirty="0"/>
              <a:t>demonstrate the bullwhip effect</a:t>
            </a:r>
          </a:p>
          <a:p>
            <a:endParaRPr lang="en-US" dirty="0"/>
          </a:p>
          <a:p>
            <a:r>
              <a:rPr lang="en-US" dirty="0"/>
              <a:t>We are interested in the first goal: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develop an RL agent to play the beer game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6355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6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3CD1-3443-F94E-B351-BDCD230E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beer game: literature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E7BD-5951-7F4D-B465-1F87658D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7493694" cy="28602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 game: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Developed by Forrester and others at MIT in 1950s and 1960s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Sterman</a:t>
            </a:r>
            <a:r>
              <a:rPr lang="en-US" dirty="0"/>
              <a:t> (1989): codified rules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Chen and </a:t>
            </a:r>
            <a:r>
              <a:rPr lang="en-US" dirty="0" err="1"/>
              <a:t>Samroengraja</a:t>
            </a:r>
            <a:r>
              <a:rPr lang="en-US" dirty="0"/>
              <a:t> (2000): random-demand version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Martinez-</a:t>
            </a:r>
            <a:r>
              <a:rPr lang="en-US" dirty="0" err="1"/>
              <a:t>Moyano</a:t>
            </a:r>
            <a:r>
              <a:rPr lang="en-US" dirty="0"/>
              <a:t> et al. (2014): history of beer game</a:t>
            </a:r>
          </a:p>
          <a:p>
            <a:pPr marL="590550" lvl="1" indent="0">
              <a:spcBef>
                <a:spcPts val="0"/>
              </a:spcBef>
              <a:buNone/>
            </a:pP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Modeling human behavior: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Sterman</a:t>
            </a:r>
            <a:r>
              <a:rPr lang="en-US" dirty="0"/>
              <a:t> (1989): proposed model of “irrational” human ordering behavior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Croson</a:t>
            </a:r>
            <a:r>
              <a:rPr lang="en-US" dirty="0"/>
              <a:t> and Donohue (2003, 2006), </a:t>
            </a:r>
            <a:r>
              <a:rPr lang="en-US" dirty="0" err="1"/>
              <a:t>Croson</a:t>
            </a:r>
            <a:r>
              <a:rPr lang="en-US" dirty="0"/>
              <a:t>, et al. (2004), Kaminsky and </a:t>
            </a:r>
            <a:r>
              <a:rPr lang="en-US" dirty="0" err="1"/>
              <a:t>Simchi</a:t>
            </a:r>
            <a:r>
              <a:rPr lang="en-US" dirty="0"/>
              <a:t>-Levi (2000), Wu and </a:t>
            </a:r>
            <a:r>
              <a:rPr lang="en-US" dirty="0" err="1"/>
              <a:t>Katok</a:t>
            </a:r>
            <a:r>
              <a:rPr lang="en-US" dirty="0"/>
              <a:t> (2006): experimental behavioral studies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Optimal ordering: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Strozzi</a:t>
            </a:r>
            <a:r>
              <a:rPr lang="en-US" dirty="0"/>
              <a:t>, et al. (2007): changing customer demand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9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A427C-DD32-EF4E-B6B8-C1D5D01C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7427706" cy="572700"/>
          </a:xfrm>
        </p:spPr>
        <p:txBody>
          <a:bodyPr/>
          <a:lstStyle/>
          <a:p>
            <a:r>
              <a:rPr lang="en-US" dirty="0"/>
              <a:t>ML for multi-echelon inventory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A460CCB-9153-D84C-B075-F604EE98CBC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49300"/>
                <a:ext cx="7917900" cy="2860200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General MEIO: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Kimbrough, et al. (2002): GA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Jiang and Sheng (2009): RL for 2-echelon serial system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 err="1"/>
                  <a:t>Gijsbrechts</a:t>
                </a:r>
                <a:r>
                  <a:rPr lang="en-US" dirty="0"/>
                  <a:t>, et al. (2021): RL for OWMR (and others)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rgbClr val="C00000"/>
                    </a:solidFill>
                  </a:rPr>
                  <a:t>ML for the beer game: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 err="1"/>
                  <a:t>Giannoccaro</a:t>
                </a:r>
                <a:r>
                  <a:rPr lang="en-US" dirty="0"/>
                  <a:t> and </a:t>
                </a:r>
                <a:r>
                  <a:rPr lang="en-US" dirty="0" err="1"/>
                  <a:t>Pontrandolfo</a:t>
                </a:r>
                <a:r>
                  <a:rPr lang="en-US" dirty="0"/>
                  <a:t> (2002): classical tabular RL algorithm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 err="1"/>
                  <a:t>Chaharsooghi</a:t>
                </a:r>
                <a:r>
                  <a:rPr lang="en-US" dirty="0"/>
                  <a:t> et al. (2008):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” rule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Both assume </a:t>
                </a: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centralized decision maker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full information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A460CCB-9153-D84C-B075-F604EE98C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49300"/>
                <a:ext cx="7917900" cy="286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25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09BC-C2D4-EB4D-B7BA-83D4BCBA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Sterman</a:t>
            </a:r>
            <a:r>
              <a:rPr lang="en-US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6D1286-9790-654F-A5B8-1C445CBA6E33}"/>
                  </a:ext>
                </a:extLst>
              </p:cNvPr>
              <p:cNvSpPr txBox="1"/>
              <p:nvPr/>
            </p:nvSpPr>
            <p:spPr>
              <a:xfrm>
                <a:off x="1930760" y="2133488"/>
                <a:ext cx="4713855" cy="438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6D1286-9790-654F-A5B8-1C445CBA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760" y="2133488"/>
                <a:ext cx="4713855" cy="438262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4DB5A50-7403-254B-888C-9A2925D544FF}"/>
              </a:ext>
            </a:extLst>
          </p:cNvPr>
          <p:cNvSpPr txBox="1"/>
          <p:nvPr/>
        </p:nvSpPr>
        <p:spPr>
          <a:xfrm>
            <a:off x="2676190" y="3170719"/>
            <a:ext cx="87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Proxima Nova" panose="02000506030000020004" pitchFamily="2" charset="0"/>
              </a:rPr>
              <a:t>demand </a:t>
            </a:r>
          </a:p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Proxima Nova" panose="02000506030000020004" pitchFamily="2" charset="0"/>
              </a:rPr>
              <a:t>forecast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F6B451-1E96-384A-9A44-0C2948730CC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13971" y="2571749"/>
            <a:ext cx="307960" cy="59897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88276F-EB87-4C40-AF08-0F45B107A677}"/>
              </a:ext>
            </a:extLst>
          </p:cNvPr>
          <p:cNvSpPr txBox="1"/>
          <p:nvPr/>
        </p:nvSpPr>
        <p:spPr>
          <a:xfrm>
            <a:off x="4156932" y="3170719"/>
            <a:ext cx="103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Proxima Nova" panose="02000506030000020004" pitchFamily="2" charset="0"/>
              </a:rPr>
              <a:t>IL “target”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555BE3-3C4B-544A-8D8D-420472C22B0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674008" y="2571749"/>
            <a:ext cx="79295" cy="59897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C2A6D1-B02E-B34B-B51F-FA3C6BC6F41A}"/>
              </a:ext>
            </a:extLst>
          </p:cNvPr>
          <p:cNvSpPr txBox="1"/>
          <p:nvPr/>
        </p:nvSpPr>
        <p:spPr>
          <a:xfrm>
            <a:off x="5949398" y="3170719"/>
            <a:ext cx="1516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Proxima Nova" panose="02000506030000020004" pitchFamily="2" charset="0"/>
              </a:rPr>
              <a:t>pipeline “target”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56A48-17AC-B440-8FD2-9C3D9FFC17F6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257358" y="2571749"/>
            <a:ext cx="450356" cy="59897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0FBC61-52B4-524B-9E9C-CBEFB023F641}"/>
              </a:ext>
            </a:extLst>
          </p:cNvPr>
          <p:cNvSpPr txBox="1"/>
          <p:nvPr/>
        </p:nvSpPr>
        <p:spPr>
          <a:xfrm>
            <a:off x="3518996" y="3693939"/>
            <a:ext cx="103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Proxima Nova" panose="02000506030000020004" pitchFamily="2" charset="0"/>
              </a:rPr>
              <a:t>inventory level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0DC624-EF7C-8844-A60C-A0F8ACD7141C}"/>
              </a:ext>
            </a:extLst>
          </p:cNvPr>
          <p:cNvCxnSpPr>
            <a:cxnSpLocks/>
            <a:stCxn id="17" idx="0"/>
            <a:endCxn id="4" idx="2"/>
          </p:cNvCxnSpPr>
          <p:nvPr/>
        </p:nvCxnSpPr>
        <p:spPr>
          <a:xfrm flipV="1">
            <a:off x="4036072" y="2571750"/>
            <a:ext cx="251616" cy="112218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0433FD-2258-AE4C-81E1-93A374F5C8CD}"/>
              </a:ext>
            </a:extLst>
          </p:cNvPr>
          <p:cNvSpPr txBox="1"/>
          <p:nvPr/>
        </p:nvSpPr>
        <p:spPr>
          <a:xfrm>
            <a:off x="5047222" y="3693938"/>
            <a:ext cx="166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Proxima Nova" panose="02000506030000020004" pitchFamily="2" charset="0"/>
              </a:rPr>
              <a:t>on-order (pipeline) inventory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9F8B22-C2B0-0349-91ED-5CB03CA21323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693790" y="2571750"/>
            <a:ext cx="183678" cy="112218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80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7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F899F5-CF8A-EB46-A6CC-379044AD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079" y="3368630"/>
            <a:ext cx="959975" cy="95997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9968B72-6189-5746-A959-8E134114F85B}"/>
              </a:ext>
            </a:extLst>
          </p:cNvPr>
          <p:cNvGrpSpPr/>
          <p:nvPr/>
        </p:nvGrpSpPr>
        <p:grpSpPr>
          <a:xfrm>
            <a:off x="4267246" y="1378798"/>
            <a:ext cx="855643" cy="855643"/>
            <a:chOff x="3974940" y="2907375"/>
            <a:chExt cx="1140857" cy="11408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AAF2BC-75A9-AD49-BC3B-1743FCC13262}"/>
                </a:ext>
              </a:extLst>
            </p:cNvPr>
            <p:cNvSpPr/>
            <p:nvPr/>
          </p:nvSpPr>
          <p:spPr>
            <a:xfrm>
              <a:off x="3974940" y="2907375"/>
              <a:ext cx="1140857" cy="1140857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0937D-E526-6C4A-80F1-694C4263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7145" y="2937077"/>
              <a:ext cx="1076446" cy="107644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87C052-073B-C748-B3E4-713926D19B63}"/>
              </a:ext>
            </a:extLst>
          </p:cNvPr>
          <p:cNvSpPr txBox="1"/>
          <p:nvPr/>
        </p:nvSpPr>
        <p:spPr>
          <a:xfrm>
            <a:off x="4371863" y="106401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agent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D5345-7031-5440-9A4C-CD45AB84F426}"/>
              </a:ext>
            </a:extLst>
          </p:cNvPr>
          <p:cNvSpPr txBox="1"/>
          <p:nvPr/>
        </p:nvSpPr>
        <p:spPr>
          <a:xfrm>
            <a:off x="4103322" y="4265860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38586-D2B3-B144-9C59-D730262908D2}"/>
              </a:ext>
            </a:extLst>
          </p:cNvPr>
          <p:cNvSpPr txBox="1"/>
          <p:nvPr/>
        </p:nvSpPr>
        <p:spPr>
          <a:xfrm>
            <a:off x="5739205" y="1749389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action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C0F1F5A-5A22-2C46-83B2-CD8BE3F378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28713" y="1745592"/>
            <a:ext cx="15904" cy="2178864"/>
          </a:xfrm>
          <a:prstGeom prst="bentConnector3">
            <a:avLst>
              <a:gd name="adj1" fmla="val -13032091"/>
            </a:avLst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3EFB044-2D43-6941-816C-94BF1F15233E}"/>
              </a:ext>
            </a:extLst>
          </p:cNvPr>
          <p:cNvCxnSpPr>
            <a:cxnSpLocks/>
          </p:cNvCxnSpPr>
          <p:nvPr/>
        </p:nvCxnSpPr>
        <p:spPr>
          <a:xfrm flipV="1">
            <a:off x="4105458" y="1745592"/>
            <a:ext cx="15904" cy="2178864"/>
          </a:xfrm>
          <a:prstGeom prst="bentConnector3">
            <a:avLst>
              <a:gd name="adj1" fmla="val -13032091"/>
            </a:avLst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EDED8EF-AC3A-C843-A5AE-81BE4B6EFC56}"/>
              </a:ext>
            </a:extLst>
          </p:cNvPr>
          <p:cNvCxnSpPr>
            <a:cxnSpLocks/>
          </p:cNvCxnSpPr>
          <p:nvPr/>
        </p:nvCxnSpPr>
        <p:spPr>
          <a:xfrm flipV="1">
            <a:off x="4107710" y="1947110"/>
            <a:ext cx="15904" cy="1783080"/>
          </a:xfrm>
          <a:prstGeom prst="bentConnector3">
            <a:avLst>
              <a:gd name="adj1" fmla="val -12049564"/>
            </a:avLst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672521-ADF9-5E46-8673-279FFD8A4259}"/>
              </a:ext>
            </a:extLst>
          </p:cNvPr>
          <p:cNvSpPr txBox="1"/>
          <p:nvPr/>
        </p:nvSpPr>
        <p:spPr>
          <a:xfrm>
            <a:off x="1957022" y="907599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FDC0C6-2869-2349-8127-CD190CE9C120}"/>
              </a:ext>
            </a:extLst>
          </p:cNvPr>
          <p:cNvSpPr txBox="1"/>
          <p:nvPr/>
        </p:nvSpPr>
        <p:spPr>
          <a:xfrm>
            <a:off x="1551175" y="4046212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new 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06A99F-38C7-E949-96E1-B9B5F8440B50}"/>
              </a:ext>
            </a:extLst>
          </p:cNvPr>
          <p:cNvSpPr txBox="1"/>
          <p:nvPr/>
        </p:nvSpPr>
        <p:spPr>
          <a:xfrm>
            <a:off x="2785783" y="2195627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reward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EF152-2D99-8E43-8607-1CEF31D891CB}"/>
              </a:ext>
            </a:extLst>
          </p:cNvPr>
          <p:cNvSpPr txBox="1"/>
          <p:nvPr/>
        </p:nvSpPr>
        <p:spPr>
          <a:xfrm>
            <a:off x="2616872" y="3158151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new reward</a:t>
            </a:r>
          </a:p>
        </p:txBody>
      </p:sp>
      <p:pic>
        <p:nvPicPr>
          <p:cNvPr id="18" name="Picture 2" descr="https://cdn-images-1.medium.com/max/1000/1*cMMTpu3HwYms2O_FFNXOQw.png">
            <a:extLst>
              <a:ext uri="{FF2B5EF4-FFF2-40B4-BE49-F238E27FC236}">
                <a16:creationId xmlns:a16="http://schemas.microsoft.com/office/drawing/2014/main" id="{D0AFA832-B58E-9A49-A868-DF5CE1237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7" t="48589" r="40256" b="14476"/>
          <a:stretch/>
        </p:blipFill>
        <p:spPr bwMode="auto">
          <a:xfrm>
            <a:off x="2496922" y="776600"/>
            <a:ext cx="1310319" cy="109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dn-images-1.medium.com/max/1000/1*cMMTpu3HwYms2O_FFNXOQw.png">
            <a:extLst>
              <a:ext uri="{FF2B5EF4-FFF2-40B4-BE49-F238E27FC236}">
                <a16:creationId xmlns:a16="http://schemas.microsoft.com/office/drawing/2014/main" id="{CF8EE82F-D185-5744-8C5D-C6AAED773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3" r="84442"/>
          <a:stretch/>
        </p:blipFill>
        <p:spPr bwMode="auto">
          <a:xfrm>
            <a:off x="2660723" y="2026388"/>
            <a:ext cx="974510" cy="18202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FF83FA-159A-3F4C-A3C8-EAC0807BFF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16" t="11809" r="14535" b="14773"/>
          <a:stretch/>
        </p:blipFill>
        <p:spPr>
          <a:xfrm>
            <a:off x="2470624" y="3833328"/>
            <a:ext cx="1310319" cy="1091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7875B4-F35F-844E-B415-B8B1B16F09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082" r="38133"/>
          <a:stretch/>
        </p:blipFill>
        <p:spPr>
          <a:xfrm>
            <a:off x="2644060" y="3455436"/>
            <a:ext cx="975030" cy="19702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01A104-A158-EC4C-A1BE-F0A520F6B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2468" y="1100297"/>
            <a:ext cx="1246595" cy="55617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56455359"/>
      </p:ext>
    </p:extLst>
  </p:cSld>
  <p:clrMapOvr>
    <a:masterClrMapping/>
  </p:clrMapOvr>
</p:sld>
</file>

<file path=ppt/theme/theme1.xml><?xml version="1.0" encoding="utf-8"?>
<a:theme xmlns:a="http://schemas.openxmlformats.org/drawingml/2006/main" name="LU Presentation Template: Version 2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8510</TotalTime>
  <Words>828</Words>
  <Application>Microsoft Macintosh PowerPoint</Application>
  <PresentationFormat>On-screen Show (16:9)</PresentationFormat>
  <Paragraphs>160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Cambria Math</vt:lpstr>
      <vt:lpstr>Proxima Nova</vt:lpstr>
      <vt:lpstr>Wingdings</vt:lpstr>
      <vt:lpstr>Arial</vt:lpstr>
      <vt:lpstr>Andale Mono</vt:lpstr>
      <vt:lpstr>Tahoma</vt:lpstr>
      <vt:lpstr>CMU Typewriter Text</vt:lpstr>
      <vt:lpstr>Merriweather</vt:lpstr>
      <vt:lpstr>Georgia</vt:lpstr>
      <vt:lpstr>LU Presentation Template: Version 2</vt:lpstr>
      <vt:lpstr>Reinforcement Learning for Inventory Optimization</vt:lpstr>
      <vt:lpstr>The Beer Game as a Deep RL Problem</vt:lpstr>
      <vt:lpstr>The beer game</vt:lpstr>
      <vt:lpstr>The bullwhip effect</vt:lpstr>
      <vt:lpstr>Two goals of the beer game</vt:lpstr>
      <vt:lpstr>The beer game: literature</vt:lpstr>
      <vt:lpstr>ML for multi-echelon inventory optimization</vt:lpstr>
      <vt:lpstr>Sterman model</vt:lpstr>
      <vt:lpstr>PowerPoint Presentation</vt:lpstr>
      <vt:lpstr>Beer game vs. Atari, etc.</vt:lpstr>
      <vt:lpstr>DQN: State space</vt:lpstr>
      <vt:lpstr>DQN: Action space</vt:lpstr>
      <vt:lpstr>DQN: Rewards</vt:lpstr>
      <vt:lpstr>DQN: Other aspects</vt:lpstr>
      <vt:lpstr>RL vs. classical inventory models</vt:lpstr>
      <vt:lpstr>Training</vt:lpstr>
      <vt:lpstr>PowerPoint Presentation</vt:lpstr>
      <vt:lpstr>Performance with “rational” (base-stock) teammates</vt:lpstr>
      <vt:lpstr>Performance with “human-like” (Sterman) teammates</vt:lpstr>
      <vt:lpstr>For more info</vt:lpstr>
      <vt:lpstr>The Opex/Llamasoft/Coupa beer game</vt:lpstr>
      <vt:lpstr>Coding time!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Larry Snyder</cp:lastModifiedBy>
  <cp:revision>142</cp:revision>
  <dcterms:modified xsi:type="dcterms:W3CDTF">2022-08-17T13:55:49Z</dcterms:modified>
</cp:coreProperties>
</file>